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75" r:id="rId4"/>
    <p:sldId id="274" r:id="rId5"/>
    <p:sldId id="273" r:id="rId6"/>
    <p:sldId id="272" r:id="rId7"/>
    <p:sldId id="271" r:id="rId8"/>
    <p:sldId id="270" r:id="rId9"/>
    <p:sldId id="269" r:id="rId10"/>
    <p:sldId id="268" r:id="rId11"/>
    <p:sldId id="267" r:id="rId12"/>
    <p:sldId id="266" r:id="rId13"/>
    <p:sldId id="265" r:id="rId14"/>
    <p:sldId id="264" r:id="rId15"/>
    <p:sldId id="263" r:id="rId16"/>
    <p:sldId id="262" r:id="rId17"/>
    <p:sldId id="261" r:id="rId18"/>
    <p:sldId id="297" r:id="rId19"/>
    <p:sldId id="276" r:id="rId20"/>
    <p:sldId id="279" r:id="rId21"/>
    <p:sldId id="280" r:id="rId22"/>
    <p:sldId id="281" r:id="rId23"/>
    <p:sldId id="282" r:id="rId24"/>
    <p:sldId id="283" r:id="rId25"/>
    <p:sldId id="284" r:id="rId26"/>
    <p:sldId id="285" r:id="rId27"/>
    <p:sldId id="278" r:id="rId28"/>
    <p:sldId id="277" r:id="rId29"/>
    <p:sldId id="286" r:id="rId30"/>
    <p:sldId id="287" r:id="rId31"/>
    <p:sldId id="288" r:id="rId32"/>
    <p:sldId id="289" r:id="rId33"/>
    <p:sldId id="290" r:id="rId34"/>
    <p:sldId id="291" r:id="rId35"/>
    <p:sldId id="292" r:id="rId36"/>
    <p:sldId id="293" r:id="rId37"/>
    <p:sldId id="294" r:id="rId38"/>
    <p:sldId id="295" r:id="rId39"/>
    <p:sldId id="258" r:id="rId40"/>
    <p:sldId id="25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83"/>
    <a:srgbClr val="CCFF33"/>
    <a:srgbClr val="FF3399"/>
    <a:srgbClr val="FFCCFF"/>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75B72-0B2C-4366-95F6-46CD5BA5B608}" type="datetimeFigureOut">
              <a:rPr lang="en-US" smtClean="0"/>
              <a:t>6/3/2012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D0CD00-41A8-483E-A729-DC02D9E86CC1}" type="slidenum">
              <a:rPr lang="en-US" smtClean="0"/>
              <a:t>‹#›</a:t>
            </a:fld>
            <a:endParaRPr lang="en-US"/>
          </a:p>
        </p:txBody>
      </p:sp>
    </p:spTree>
    <p:extLst>
      <p:ext uri="{BB962C8B-B14F-4D97-AF65-F5344CB8AC3E}">
        <p14:creationId xmlns:p14="http://schemas.microsoft.com/office/powerpoint/2010/main" val="367854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609600"/>
            <a:ext cx="8229600" cy="5867400"/>
          </a:xfrm>
        </p:spPr>
        <p:txBody>
          <a:bodyPr>
            <a:normAutofit/>
          </a:bodyPr>
          <a:lstStyle/>
          <a:p>
            <a:pPr marL="0" indent="0" algn="ctr" rtl="1">
              <a:buNone/>
            </a:pPr>
            <a:r>
              <a:rPr lang="ar-IQ" sz="4400" b="1" dirty="0" smtClean="0">
                <a:solidFill>
                  <a:srgbClr val="2350CF"/>
                </a:solidFill>
                <a:cs typeface="+mj-cs"/>
              </a:rPr>
              <a:t>  </a:t>
            </a:r>
          </a:p>
          <a:p>
            <a:pPr marL="0" indent="0" algn="ctr" rtl="1">
              <a:buNone/>
            </a:pPr>
            <a:r>
              <a:rPr lang="ar-IQ" sz="4400" b="1" dirty="0" smtClean="0">
                <a:solidFill>
                  <a:srgbClr val="2350CF"/>
                </a:solidFill>
                <a:cs typeface="+mj-cs"/>
              </a:rPr>
              <a:t>انتاج خضر/1</a:t>
            </a:r>
            <a:endParaRPr lang="ar-IQ" dirty="0">
              <a:cs typeface="+mj-cs"/>
            </a:endParaRPr>
          </a:p>
          <a:p>
            <a:pPr marL="0" indent="0" algn="ctr" rtl="1">
              <a:buNone/>
            </a:pPr>
            <a:r>
              <a:rPr lang="ar-IQ" dirty="0" smtClean="0">
                <a:cs typeface="+mj-cs"/>
              </a:rPr>
              <a:t>الاستاذ المساعد الدكتور نوال مهدي حمود</a:t>
            </a:r>
          </a:p>
          <a:p>
            <a:pPr marL="0" indent="0" algn="ctr" rtl="1">
              <a:buNone/>
            </a:pPr>
            <a:r>
              <a:rPr lang="ar-IQ" dirty="0">
                <a:solidFill>
                  <a:srgbClr val="FF0000"/>
                </a:solidFill>
              </a:rPr>
              <a:t>قسم البستنة وهندسة الحدائق</a:t>
            </a:r>
          </a:p>
          <a:p>
            <a:pPr marL="0" indent="0" algn="ctr" rtl="1">
              <a:buNone/>
            </a:pPr>
            <a:r>
              <a:rPr lang="ar-IQ" dirty="0" smtClean="0">
                <a:cs typeface="+mj-cs"/>
              </a:rPr>
              <a:t>كلية الزراعة/ </a:t>
            </a:r>
            <a:r>
              <a:rPr lang="ar-IQ" dirty="0">
                <a:solidFill>
                  <a:srgbClr val="FF0000"/>
                </a:solidFill>
              </a:rPr>
              <a:t>جامعة </a:t>
            </a:r>
            <a:r>
              <a:rPr lang="ar-IQ" dirty="0" smtClean="0">
                <a:solidFill>
                  <a:srgbClr val="FF0000"/>
                </a:solidFill>
              </a:rPr>
              <a:t>البصرة</a:t>
            </a:r>
            <a:r>
              <a:rPr lang="ar-IQ" dirty="0" smtClean="0">
                <a:cs typeface="+mj-cs"/>
              </a:rPr>
              <a:t> </a:t>
            </a:r>
          </a:p>
          <a:p>
            <a:pPr marL="0" indent="0" algn="ctr" rtl="1">
              <a:buNone/>
            </a:pPr>
            <a:r>
              <a:rPr lang="ar-IQ" dirty="0" smtClean="0">
                <a:cs typeface="+mj-cs"/>
              </a:rPr>
              <a:t>البصرة – </a:t>
            </a:r>
            <a:r>
              <a:rPr lang="ar-IQ" dirty="0" smtClean="0">
                <a:solidFill>
                  <a:srgbClr val="FF0000"/>
                </a:solidFill>
              </a:rPr>
              <a:t>العراق</a:t>
            </a:r>
            <a:endParaRPr lang="ar-IQ" dirty="0" smtClean="0">
              <a:cs typeface="+mj-cs"/>
            </a:endParaRPr>
          </a:p>
          <a:p>
            <a:pPr marL="0" indent="0" algn="ctr" rtl="1">
              <a:buNone/>
            </a:pPr>
            <a:r>
              <a:rPr lang="en-US" smtClean="0">
                <a:solidFill>
                  <a:srgbClr val="FF0000"/>
                </a:solidFill>
              </a:rPr>
              <a:t>2022 </a:t>
            </a:r>
            <a:r>
              <a:rPr lang="en-US" dirty="0">
                <a:solidFill>
                  <a:srgbClr val="FF0000"/>
                </a:solidFill>
              </a:rPr>
              <a:t>– </a:t>
            </a:r>
            <a:r>
              <a:rPr lang="en-US" dirty="0" smtClean="0">
                <a:solidFill>
                  <a:srgbClr val="FF0000"/>
                </a:solidFill>
              </a:rPr>
              <a:t>2021 </a:t>
            </a:r>
          </a:p>
          <a:p>
            <a:pPr marL="0" indent="0" algn="ctr" rtl="1">
              <a:buNone/>
            </a:pPr>
            <a:r>
              <a:rPr lang="ar-IQ" dirty="0" smtClean="0">
                <a:solidFill>
                  <a:srgbClr val="FF0000"/>
                </a:solidFill>
              </a:rPr>
              <a:t>م3 </a:t>
            </a:r>
            <a:r>
              <a:rPr lang="ar-IQ" dirty="0">
                <a:solidFill>
                  <a:srgbClr val="FF0000"/>
                </a:solidFill>
              </a:rPr>
              <a:t>الاحد </a:t>
            </a:r>
            <a:r>
              <a:rPr lang="ar-IQ" dirty="0" smtClean="0">
                <a:solidFill>
                  <a:srgbClr val="FF0000"/>
                </a:solidFill>
              </a:rPr>
              <a:t>31/ </a:t>
            </a:r>
            <a:r>
              <a:rPr lang="ar-IQ" dirty="0">
                <a:solidFill>
                  <a:srgbClr val="FF0000"/>
                </a:solidFill>
              </a:rPr>
              <a:t>10/ </a:t>
            </a:r>
            <a:r>
              <a:rPr lang="ar-IQ" dirty="0" smtClean="0">
                <a:solidFill>
                  <a:srgbClr val="FF0000"/>
                </a:solidFill>
              </a:rPr>
              <a:t>2021</a:t>
            </a:r>
            <a:endParaRPr lang="ar-IQ" dirty="0" smtClean="0">
              <a:solidFill>
                <a:srgbClr val="FF0000"/>
              </a:solidFill>
              <a:cs typeface="+mj-cs"/>
            </a:endParaRPr>
          </a:p>
          <a:p>
            <a:pPr marL="0" indent="0" algn="ctr">
              <a:buNone/>
            </a:pPr>
            <a:r>
              <a:rPr lang="en-US" dirty="0"/>
              <a:t>albayatyNawal@gmail.com</a:t>
            </a:r>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569777" y="589913"/>
            <a:ext cx="624205" cy="619125"/>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32106876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248400"/>
          </a:xfrm>
        </p:spPr>
        <p:txBody>
          <a:bodyPr>
            <a:normAutofit/>
          </a:bodyPr>
          <a:lstStyle/>
          <a:p>
            <a:pPr algn="just" rtl="1">
              <a:buFont typeface="Wingdings" panose="05000000000000000000" pitchFamily="2" charset="2"/>
              <a:buChar char="Ø"/>
            </a:pPr>
            <a:endParaRPr lang="ar-IQ" sz="2800" b="1" dirty="0" smtClean="0">
              <a:solidFill>
                <a:srgbClr val="FF0000"/>
              </a:solidFill>
              <a:cs typeface="+mj-cs"/>
            </a:endParaRPr>
          </a:p>
          <a:p>
            <a:pPr algn="just" rtl="1">
              <a:buFont typeface="Wingdings" panose="05000000000000000000" pitchFamily="2" charset="2"/>
              <a:buChar char="Ø"/>
            </a:pPr>
            <a:r>
              <a:rPr lang="ar-IQ" sz="2800" b="1" dirty="0" smtClean="0">
                <a:solidFill>
                  <a:srgbClr val="FF0000"/>
                </a:solidFill>
                <a:cs typeface="+mj-cs"/>
              </a:rPr>
              <a:t>النتروجين </a:t>
            </a:r>
            <a:r>
              <a:rPr lang="en-US" sz="2800" b="1" dirty="0">
                <a:solidFill>
                  <a:srgbClr val="FF0000"/>
                </a:solidFill>
                <a:cs typeface="+mj-cs"/>
              </a:rPr>
              <a:t>N</a:t>
            </a:r>
          </a:p>
          <a:p>
            <a:pPr marL="0" indent="0" algn="just" rtl="1">
              <a:buNone/>
            </a:pPr>
            <a:r>
              <a:rPr lang="ar-IQ" sz="2400" dirty="0" smtClean="0">
                <a:cs typeface="+mj-cs"/>
              </a:rPr>
              <a:t>       </a:t>
            </a:r>
            <a:r>
              <a:rPr lang="en-US" sz="2400" dirty="0" smtClean="0">
                <a:cs typeface="+mj-cs"/>
              </a:rPr>
              <a:t> </a:t>
            </a:r>
            <a:r>
              <a:rPr lang="ar-IQ" sz="2400" dirty="0">
                <a:cs typeface="+mj-cs"/>
              </a:rPr>
              <a:t>معظم الترب تعاني من نقص النتروجين اكثر من بقية العناصر الاخرى لان هذا العنصر اكثر تعرضا للفقد بواسطة الغسل على شكل ايون النترات او خلال الاحياء المجهرية التي تعتمد عليه, يدخل النتروجين في تركيب البروتين والاحماض الامينية والانزيمات المساعدة  والاحماض النووية مثل </a:t>
            </a:r>
            <a:r>
              <a:rPr lang="en-US" sz="2400" dirty="0">
                <a:solidFill>
                  <a:schemeClr val="accent1">
                    <a:lumMod val="75000"/>
                  </a:schemeClr>
                </a:solidFill>
                <a:latin typeface="Times New Roman" panose="02020603050405020304" pitchFamily="18" charset="0"/>
                <a:cs typeface="Times New Roman" panose="02020603050405020304" pitchFamily="18" charset="0"/>
              </a:rPr>
              <a:t>DNA</a:t>
            </a:r>
            <a:r>
              <a:rPr lang="en-US" sz="2400" dirty="0">
                <a:cs typeface="+mj-cs"/>
              </a:rPr>
              <a:t> </a:t>
            </a:r>
            <a:r>
              <a:rPr lang="ar-IQ" sz="2400" dirty="0">
                <a:cs typeface="+mj-cs"/>
              </a:rPr>
              <a:t>و </a:t>
            </a:r>
            <a:r>
              <a:rPr lang="en-US" sz="2400" dirty="0">
                <a:solidFill>
                  <a:schemeClr val="accent1">
                    <a:lumMod val="75000"/>
                  </a:schemeClr>
                </a:solidFill>
                <a:latin typeface="Times New Roman" panose="02020603050405020304" pitchFamily="18" charset="0"/>
                <a:cs typeface="Times New Roman" panose="02020603050405020304" pitchFamily="18" charset="0"/>
              </a:rPr>
              <a:t>RNA</a:t>
            </a:r>
            <a:r>
              <a:rPr lang="en-US" sz="2400" dirty="0">
                <a:cs typeface="+mj-cs"/>
              </a:rPr>
              <a:t> </a:t>
            </a:r>
            <a:r>
              <a:rPr lang="ar-IQ" sz="2400" dirty="0">
                <a:cs typeface="+mj-cs"/>
              </a:rPr>
              <a:t>و</a:t>
            </a:r>
            <a:r>
              <a:rPr lang="ar-IQ" sz="2400" dirty="0">
                <a:solidFill>
                  <a:schemeClr val="accent1">
                    <a:lumMod val="75000"/>
                  </a:schemeClr>
                </a:solidFill>
                <a:cs typeface="+mj-cs"/>
              </a:rPr>
              <a:t>الكلوروفيل</a:t>
            </a:r>
            <a:r>
              <a:rPr lang="ar-IQ" sz="2400" dirty="0">
                <a:cs typeface="+mj-cs"/>
              </a:rPr>
              <a:t>, وان نقصه يؤدي الى وقف النمو واصفرار الاوراق ثم يعم الاصفرار </a:t>
            </a:r>
            <a:r>
              <a:rPr lang="en-US" sz="2400" dirty="0">
                <a:solidFill>
                  <a:schemeClr val="accent1">
                    <a:lumMod val="75000"/>
                  </a:schemeClr>
                </a:solidFill>
                <a:latin typeface="Times New Roman" panose="02020603050405020304" pitchFamily="18" charset="0"/>
                <a:cs typeface="Times New Roman" panose="02020603050405020304" pitchFamily="18" charset="0"/>
              </a:rPr>
              <a:t>Chlorosis</a:t>
            </a:r>
            <a:r>
              <a:rPr lang="en-US" sz="2400" dirty="0">
                <a:cs typeface="+mj-cs"/>
              </a:rPr>
              <a:t> </a:t>
            </a:r>
            <a:r>
              <a:rPr lang="ar-IQ" sz="2400" dirty="0">
                <a:cs typeface="+mj-cs"/>
              </a:rPr>
              <a:t>جميع اجزاء النبات بسبب نقص الكلوروفيل خاصة في الاوراق القديمة التي تصبح صفراء وتسقط فيما بعد, اما الاوراق الصغيرة او المتكونة حديثا فإنها تبدو خضراء لان النتروجين المذاب ينتقل اليها من الاوراق القديمة, ويكون النبات ضعيفا ومتقزما وتكون الثمار والجذور أصغر من حجمها الطبيعي وموت النبات في حالات النقص الشديد. </a:t>
            </a:r>
            <a:endParaRPr lang="en-US" sz="2400" dirty="0">
              <a:cs typeface="+mj-cs"/>
            </a:endParaRPr>
          </a:p>
        </p:txBody>
      </p:sp>
    </p:spTree>
    <p:extLst>
      <p:ext uri="{BB962C8B-B14F-4D97-AF65-F5344CB8AC3E}">
        <p14:creationId xmlns:p14="http://schemas.microsoft.com/office/powerpoint/2010/main" val="47010529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r>
              <a:rPr lang="ar-IQ" sz="2400" dirty="0" smtClean="0">
                <a:cs typeface="+mj-cs"/>
              </a:rPr>
              <a:t>       وبصورة </a:t>
            </a:r>
            <a:r>
              <a:rPr lang="ar-IQ" sz="2400" dirty="0">
                <a:cs typeface="+mj-cs"/>
              </a:rPr>
              <a:t>عامة يتسبب نقص النتروجين في تدهور جودة المحاصيل الورقية لذلك فان اضافته تؤدي الى تشجيع النمو الخضري ويكسب الاوراق اللون الاخضر الداكن ويجعلها عصيرية غضة الا ان زيادة العنصر في التربة يسبب ضعف سيقان النبات ورخاوة او طراوة الاوراق ويكون النمو الخضري اكثف من النمو الجذري مما يقلل او يمنع تخزين النشأ او السكريات خاصة في المحاصيل الدرنية لذلك يجب الموازنة بين النمو الجذري والخضري للنبات.</a:t>
            </a:r>
            <a:endParaRPr lang="en-US" sz="2400" dirty="0">
              <a:cs typeface="+mj-cs"/>
            </a:endParaRPr>
          </a:p>
        </p:txBody>
      </p:sp>
    </p:spTree>
    <p:extLst>
      <p:ext uri="{BB962C8B-B14F-4D97-AF65-F5344CB8AC3E}">
        <p14:creationId xmlns:p14="http://schemas.microsoft.com/office/powerpoint/2010/main" val="230056454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152400"/>
            <a:ext cx="8229600" cy="6400800"/>
          </a:xfrm>
        </p:spPr>
        <p:txBody>
          <a:bodyPr>
            <a:normAutofit/>
          </a:bodyPr>
          <a:lstStyle/>
          <a:p>
            <a:pPr algn="just" rtl="1">
              <a:buFont typeface="Wingdings" panose="05000000000000000000" pitchFamily="2" charset="2"/>
              <a:buChar char="Ø"/>
            </a:pPr>
            <a:r>
              <a:rPr lang="ar-IQ" sz="2800" b="1" dirty="0" smtClean="0">
                <a:solidFill>
                  <a:srgbClr val="FF0000"/>
                </a:solidFill>
                <a:cs typeface="+mj-cs"/>
              </a:rPr>
              <a:t>الفسفور </a:t>
            </a:r>
            <a:r>
              <a:rPr lang="en-US" sz="2800" b="1" dirty="0">
                <a:solidFill>
                  <a:srgbClr val="FF0000"/>
                </a:solidFill>
                <a:cs typeface="+mj-cs"/>
              </a:rPr>
              <a:t>P</a:t>
            </a:r>
          </a:p>
          <a:p>
            <a:pPr marL="0" indent="0" algn="just" rtl="1">
              <a:buNone/>
            </a:pPr>
            <a:r>
              <a:rPr lang="ar-IQ" sz="2400" dirty="0" smtClean="0">
                <a:cs typeface="+mj-cs"/>
              </a:rPr>
              <a:t>       يمتص </a:t>
            </a:r>
            <a:r>
              <a:rPr lang="ar-IQ" sz="2400" dirty="0">
                <a:cs typeface="+mj-cs"/>
              </a:rPr>
              <a:t>الفسفور على هيئة ايون احادي الشحنة او ثنائي الشحنة ويجهز من الاشكال العضوية التي تدخل الى الجذور وتنتقل خلال الخشب الى الاجزاء الاخرى من النبات, له تأثير حيوي على نمو النبات ويأتي في الأهمية بعد النتروجين, لذلك فان نقصه يؤثر كثيرا في حياة النبات فضلا عن ان امتصاص النتروجين والفسفور يعتمد على وجود عنصر الفسفور الذي يدخل في بناء وهدم الكربوهيدرات كما ان البذور لاتتكون اذا نقص هذا العنصر إذ يؤثر في نضج الحاصل, وبذلك فهو يزيل التاثير الضار لزيادة النتروجين الذي يجعل النبات يتجه نحو النمو الخضري كما يشجع نمو الجذور العرضية والليفية, ومن اعراض نقصه تكون الاوراق ذات لون اخضر داكن وقد يظهر لون اخضر محمر او قرمزي على نصل الاوراق والعروق والسيقان خاصة من الجانب السفلي للاوراق, وبصورة عامة تكون النباتات ضعيفة النمو والسيقان متخشبة ويتوقف نمو الجذور الليفية ويتأخر عقد الازهار ونضج الثمار. فمثلا يظهرالتفاف ولون باهت وبعض الاحتراق على اوراق نبات البطاطا في الحقل. ينتقل الفسفور بسهولة من الاوراق القديمة الى الاوراق الحديثة لذلك تظهر اعراض نقصه على الاوراق القديمة اولا.</a:t>
            </a:r>
          </a:p>
          <a:p>
            <a:pPr marL="0" indent="0" algn="just" rtl="1">
              <a:buNone/>
            </a:pPr>
            <a:endParaRPr lang="en-US" sz="2400" dirty="0">
              <a:cs typeface="+mj-cs"/>
            </a:endParaRPr>
          </a:p>
        </p:txBody>
      </p:sp>
    </p:spTree>
    <p:extLst>
      <p:ext uri="{BB962C8B-B14F-4D97-AF65-F5344CB8AC3E}">
        <p14:creationId xmlns:p14="http://schemas.microsoft.com/office/powerpoint/2010/main" val="240046788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algn="just" rtl="1">
              <a:buFont typeface="Wingdings" panose="05000000000000000000" pitchFamily="2" charset="2"/>
              <a:buChar char="Ø"/>
            </a:pPr>
            <a:r>
              <a:rPr lang="ar-IQ" sz="2800" b="1" dirty="0" smtClean="0">
                <a:solidFill>
                  <a:srgbClr val="FF0000"/>
                </a:solidFill>
                <a:cs typeface="+mj-cs"/>
              </a:rPr>
              <a:t>البوتاسيوم </a:t>
            </a:r>
            <a:r>
              <a:rPr lang="en-US" sz="2800" b="1" dirty="0" smtClean="0">
                <a:solidFill>
                  <a:srgbClr val="FF0000"/>
                </a:solidFill>
                <a:cs typeface="+mj-cs"/>
              </a:rPr>
              <a:t>K</a:t>
            </a:r>
            <a:endParaRPr lang="ar-IQ" sz="2800" b="1" dirty="0" smtClean="0">
              <a:solidFill>
                <a:srgbClr val="FF0000"/>
              </a:solidFill>
              <a:cs typeface="+mj-cs"/>
            </a:endParaRPr>
          </a:p>
          <a:p>
            <a:pPr marL="0" indent="0" algn="just" rtl="1">
              <a:buNone/>
            </a:pPr>
            <a:r>
              <a:rPr lang="ar-IQ" sz="2400" dirty="0" smtClean="0">
                <a:cs typeface="+mj-cs"/>
              </a:rPr>
              <a:t>      </a:t>
            </a:r>
            <a:r>
              <a:rPr lang="en-US" sz="2400" dirty="0" smtClean="0">
                <a:cs typeface="+mj-cs"/>
              </a:rPr>
              <a:t>  </a:t>
            </a:r>
            <a:r>
              <a:rPr lang="ar-IQ" sz="2400" dirty="0">
                <a:cs typeface="+mj-cs"/>
              </a:rPr>
              <a:t>يعد البوتاسيوم من العناصر الضرورية لتكوين وانتقال الكربوهيدرات من الاوراق الى الجذور والدرنات مما يؤدي الى تخزين هذه المواد بها وكبر حجمها لذا يعد هذا العنصر من العناصر الضرورية في النباتات التي تخزن غذائها في اجزاء تنمو تحت سطح التربة ومن اهمها البطاطا والبطاطا الحلوة, كما يلعب البوتاسيوم دورا كبيرا في انقسام الخلايا وتنظيم نفاذية الاغشية في النبات فضلا عن انه ضروري لتكوين الكلوروفيل لذلك فان نقصه يسبب جفاف والتفاف حواف الاوراق وتبقعها باللون الاصفر ويكون نمو النبات بطيئا ويضعف نمو الجذور ونتيجة لذلك تتأثر عمليات تمثيل الكلوروفيل ويتاثر تكوين الكربوهيدرات في النبات ويظهر عدم تجانس في نضج الثمرة الواحدة. ومن فوائد البوتاسيوم انه يزيد البوتاسيوم من مقاومة النبات للامراض المختلفة ويشجع تكوين الجذور كما ان الثمار لبعض المحاصيل كالطماطة تكون صلبة وسميكة اللحم. يوجد هذا العنصر في النبات بحالة ذائبة وينتقل من الاوراق الكبيرة الى الصغيرة اذا كانت الاخيرة بحاجة اليه وقد وجد ان النبات يمتص من البوتاسيوم اكثر مما يحتاج للنمو وتسمى هذه الظاهرة بالاستهلاك الزائد </a:t>
            </a:r>
            <a:r>
              <a:rPr lang="en-US" sz="2400" dirty="0">
                <a:solidFill>
                  <a:schemeClr val="accent1">
                    <a:lumMod val="75000"/>
                  </a:schemeClr>
                </a:solidFill>
                <a:latin typeface="Times New Roman" panose="02020603050405020304" pitchFamily="18" charset="0"/>
                <a:cs typeface="Times New Roman" panose="02020603050405020304" pitchFamily="18" charset="0"/>
              </a:rPr>
              <a:t>Luxury</a:t>
            </a:r>
            <a:r>
              <a:rPr lang="en-US" sz="2400" dirty="0">
                <a:cs typeface="+mj-cs"/>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Consumption</a:t>
            </a:r>
            <a:r>
              <a:rPr lang="en-US" sz="2400" dirty="0">
                <a:cs typeface="+mj-cs"/>
              </a:rPr>
              <a:t> </a:t>
            </a:r>
            <a:r>
              <a:rPr lang="ar-IQ" sz="2400" dirty="0">
                <a:cs typeface="+mj-cs"/>
              </a:rPr>
              <a:t>الا ان اهم مايميز البوتاسيوم هو انه يدخل في التفاعلات كعامل مساعد.</a:t>
            </a:r>
          </a:p>
          <a:p>
            <a:pPr marL="0" indent="0" algn="just" rtl="1">
              <a:buNone/>
            </a:pPr>
            <a:endParaRPr lang="en-US" sz="2400" dirty="0">
              <a:cs typeface="+mj-cs"/>
            </a:endParaRPr>
          </a:p>
        </p:txBody>
      </p:sp>
    </p:spTree>
    <p:extLst>
      <p:ext uri="{BB962C8B-B14F-4D97-AF65-F5344CB8AC3E}">
        <p14:creationId xmlns:p14="http://schemas.microsoft.com/office/powerpoint/2010/main" val="68872234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rtl="1">
              <a:buFont typeface="Wingdings" panose="05000000000000000000" pitchFamily="2" charset="2"/>
              <a:buChar char="Ø"/>
            </a:pPr>
            <a:r>
              <a:rPr lang="ar-IQ" sz="2800" b="1" dirty="0" smtClean="0">
                <a:solidFill>
                  <a:srgbClr val="FF0000"/>
                </a:solidFill>
                <a:cs typeface="+mj-cs"/>
              </a:rPr>
              <a:t>المغنيسيوم </a:t>
            </a:r>
            <a:r>
              <a:rPr lang="en-US" sz="2800" b="1" dirty="0">
                <a:solidFill>
                  <a:srgbClr val="FF0000"/>
                </a:solidFill>
                <a:cs typeface="+mj-cs"/>
              </a:rPr>
              <a:t>Mg</a:t>
            </a:r>
          </a:p>
          <a:p>
            <a:pPr marL="0" indent="0" algn="just" rtl="1">
              <a:buNone/>
            </a:pPr>
            <a:r>
              <a:rPr lang="en-US" sz="2400" dirty="0">
                <a:cs typeface="+mj-cs"/>
              </a:rPr>
              <a:t> </a:t>
            </a:r>
            <a:r>
              <a:rPr lang="ar-IQ" sz="2400" dirty="0" smtClean="0">
                <a:cs typeface="+mj-cs"/>
              </a:rPr>
              <a:t>     </a:t>
            </a:r>
            <a:r>
              <a:rPr lang="en-US" sz="2400" dirty="0" smtClean="0">
                <a:cs typeface="+mj-cs"/>
              </a:rPr>
              <a:t> </a:t>
            </a:r>
            <a:r>
              <a:rPr lang="ar-IQ" sz="2400" dirty="0">
                <a:cs typeface="+mj-cs"/>
              </a:rPr>
              <a:t>يحصل النبات على المغنيسيوم بشكل </a:t>
            </a:r>
            <a:r>
              <a:rPr lang="en-US" sz="2400" dirty="0">
                <a:solidFill>
                  <a:schemeClr val="accent1">
                    <a:lumMod val="75000"/>
                  </a:schemeClr>
                </a:solidFill>
                <a:latin typeface="Times New Roman" panose="02020603050405020304" pitchFamily="18" charset="0"/>
                <a:cs typeface="Times New Roman" panose="02020603050405020304" pitchFamily="18" charset="0"/>
              </a:rPr>
              <a:t>Mg-2</a:t>
            </a:r>
            <a:r>
              <a:rPr lang="en-US" sz="2400" dirty="0">
                <a:cs typeface="+mj-cs"/>
              </a:rPr>
              <a:t>  </a:t>
            </a:r>
            <a:r>
              <a:rPr lang="ar-IQ" sz="2400" dirty="0">
                <a:cs typeface="+mj-cs"/>
              </a:rPr>
              <a:t>وهو سهل الانتقال في النبات لذلك تظهر اعراض نقصه على الاوراق المسنة في البداية ثم على الاوراق الحديثة,  يدخل في تركيب الكلوروفيل وتشكل نسبته 2,7% من الكلوروفيل, وهو مهم لجسيمات الرايبوسومات </a:t>
            </a:r>
            <a:r>
              <a:rPr lang="en-US" sz="2400" dirty="0">
                <a:solidFill>
                  <a:schemeClr val="accent1">
                    <a:lumMod val="75000"/>
                  </a:schemeClr>
                </a:solidFill>
                <a:latin typeface="Times New Roman" panose="02020603050405020304" pitchFamily="18" charset="0"/>
                <a:cs typeface="Times New Roman" panose="02020603050405020304" pitchFamily="18" charset="0"/>
              </a:rPr>
              <a:t>Ribosomes</a:t>
            </a:r>
            <a:r>
              <a:rPr lang="en-US" sz="2400" dirty="0">
                <a:cs typeface="+mj-cs"/>
              </a:rPr>
              <a:t> </a:t>
            </a:r>
            <a:r>
              <a:rPr lang="ar-IQ" sz="2400" dirty="0">
                <a:cs typeface="+mj-cs"/>
              </a:rPr>
              <a:t>التي لها علاقة بتكوين البروتينات كما يسهم في عملية تمثيل الكربوهيدرات لان كثيرا من الانزيمات تحتاج اليه كعامل محفز, وهو ضروري في تكوين البذور التي تحتوي على نسبة عالية من الدهون, يسبب نقص هذا العنصر التفاف حواف الاوراق الى الاعلى مع بقع صفراء اللون تتحول بعد ذلك الى اللون البني ثم تموت الانسجة وتظهر في بعض النباتات صبغات ارجوانية محمرة بدلا من الاصفرار وفي الصليبيات يظهر لون براق على الاوراق وبصورة عامة يكون الساق سهل التقصف. يعالج نقصه بإضافة كبريتات المغنيسيوم والكالسيوم الى التربة وتختلف الكمية المضافة بإختلاف النبات والتربة.</a:t>
            </a:r>
          </a:p>
          <a:p>
            <a:pPr marL="0" indent="0" algn="just" rtl="1">
              <a:buNone/>
            </a:pPr>
            <a:endParaRPr lang="en-US" sz="2400" dirty="0">
              <a:cs typeface="+mj-cs"/>
            </a:endParaRPr>
          </a:p>
        </p:txBody>
      </p:sp>
    </p:spTree>
    <p:extLst>
      <p:ext uri="{BB962C8B-B14F-4D97-AF65-F5344CB8AC3E}">
        <p14:creationId xmlns:p14="http://schemas.microsoft.com/office/powerpoint/2010/main" val="353990364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Font typeface="Wingdings" panose="05000000000000000000" pitchFamily="2" charset="2"/>
              <a:buChar char="Ø"/>
            </a:pPr>
            <a:r>
              <a:rPr lang="ar-IQ" sz="2800" b="1" dirty="0" smtClean="0">
                <a:solidFill>
                  <a:srgbClr val="FF0000"/>
                </a:solidFill>
                <a:cs typeface="+mj-cs"/>
              </a:rPr>
              <a:t>الكالسيوم </a:t>
            </a:r>
            <a:r>
              <a:rPr lang="en-US" sz="2800" b="1" dirty="0">
                <a:solidFill>
                  <a:srgbClr val="FF0000"/>
                </a:solidFill>
                <a:cs typeface="+mj-cs"/>
              </a:rPr>
              <a:t>Ca</a:t>
            </a:r>
          </a:p>
          <a:p>
            <a:pPr marL="0" indent="0" algn="just" rtl="1">
              <a:buNone/>
            </a:pPr>
            <a:r>
              <a:rPr lang="ar-IQ" sz="2400" dirty="0" smtClean="0">
                <a:cs typeface="+mj-cs"/>
              </a:rPr>
              <a:t>     </a:t>
            </a:r>
            <a:r>
              <a:rPr lang="en-US" sz="2400" dirty="0" smtClean="0">
                <a:cs typeface="+mj-cs"/>
              </a:rPr>
              <a:t>  </a:t>
            </a:r>
            <a:r>
              <a:rPr lang="ar-IQ" sz="2400" dirty="0">
                <a:cs typeface="+mj-cs"/>
              </a:rPr>
              <a:t>يمتص الكالسيوم بشكل ايونات الكالسيوم  </a:t>
            </a:r>
            <a:r>
              <a:rPr lang="en-US" sz="2400" dirty="0">
                <a:solidFill>
                  <a:schemeClr val="accent1">
                    <a:lumMod val="75000"/>
                  </a:schemeClr>
                </a:solidFill>
                <a:latin typeface="Times New Roman" panose="02020603050405020304" pitchFamily="18" charset="0"/>
                <a:cs typeface="Times New Roman" panose="02020603050405020304" pitchFamily="18" charset="0"/>
              </a:rPr>
              <a:t>Ca+2</a:t>
            </a:r>
            <a:r>
              <a:rPr lang="en-US" sz="2400" dirty="0">
                <a:cs typeface="+mj-cs"/>
              </a:rPr>
              <a:t> , </a:t>
            </a:r>
            <a:r>
              <a:rPr lang="ar-IQ" sz="2400" dirty="0">
                <a:cs typeface="+mj-cs"/>
              </a:rPr>
              <a:t>تظهر اعراض نقصه في الانسجة الحديثة في البداية ثم الانسجة القديمة لان انتقالة يكون بطيئا من الانسجة القديمة الى الانسجة الحديثة, يدخل في تركيب الصفيحة الوسطى للخلايا بشكل بكتات الكالسيوم وهو ضروري لعملية انقسام الخلايا المرستيمية واستطالة الخلايا والمحافظة على نفاذية الاغشية الخلوية, يسبب نقصه تلون الاوراق باللون الاصفر وتنحني حواف الاوراق الصغيرة الى الاعلى واحيانا تكون حوافها متموجة وغير منتظمة وتظهر بقع متحللة في الجزء العلوي للنبات وتكون السيقان ضعيفة وبطيئة النمو ويظهر مرض تعفن الطرف الزهري في الطماطة والفلفل واحتراق حواف الاوراق في الخس.</a:t>
            </a:r>
          </a:p>
          <a:p>
            <a:pPr marL="0" indent="0" algn="just" rtl="1">
              <a:buNone/>
            </a:pPr>
            <a:endParaRPr lang="en-US" sz="2400" dirty="0">
              <a:cs typeface="+mj-cs"/>
            </a:endParaRPr>
          </a:p>
        </p:txBody>
      </p:sp>
    </p:spTree>
    <p:extLst>
      <p:ext uri="{BB962C8B-B14F-4D97-AF65-F5344CB8AC3E}">
        <p14:creationId xmlns:p14="http://schemas.microsoft.com/office/powerpoint/2010/main" val="334972441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algn="just" rtl="1">
              <a:buFont typeface="Wingdings" panose="05000000000000000000" pitchFamily="2" charset="2"/>
              <a:buChar char="Ø"/>
            </a:pPr>
            <a:r>
              <a:rPr lang="ar-IQ" sz="2800" b="1" dirty="0" smtClean="0">
                <a:solidFill>
                  <a:srgbClr val="FF0000"/>
                </a:solidFill>
                <a:cs typeface="+mj-cs"/>
              </a:rPr>
              <a:t>الحديد </a:t>
            </a:r>
            <a:r>
              <a:rPr lang="en-US" sz="2800" b="1" dirty="0">
                <a:solidFill>
                  <a:srgbClr val="FF0000"/>
                </a:solidFill>
                <a:cs typeface="+mj-cs"/>
              </a:rPr>
              <a:t>Fe</a:t>
            </a:r>
          </a:p>
          <a:p>
            <a:pPr marL="0" indent="0" algn="just" rtl="1">
              <a:buNone/>
            </a:pPr>
            <a:r>
              <a:rPr lang="en-US" sz="2400" dirty="0">
                <a:cs typeface="+mj-cs"/>
              </a:rPr>
              <a:t> </a:t>
            </a:r>
            <a:r>
              <a:rPr lang="ar-IQ" sz="2400" dirty="0" smtClean="0">
                <a:cs typeface="+mj-cs"/>
              </a:rPr>
              <a:t>      يمتصه </a:t>
            </a:r>
            <a:r>
              <a:rPr lang="ar-IQ" sz="2400" dirty="0">
                <a:cs typeface="+mj-cs"/>
              </a:rPr>
              <a:t>النبات على هيئة ايونات </a:t>
            </a:r>
            <a:r>
              <a:rPr lang="en-US" sz="2400" dirty="0">
                <a:cs typeface="+mj-cs"/>
              </a:rPr>
              <a:t>Fe-2 </a:t>
            </a:r>
            <a:r>
              <a:rPr lang="ar-IQ" sz="2400" dirty="0">
                <a:cs typeface="+mj-cs"/>
              </a:rPr>
              <a:t>وكذلك على هيئة مركب عضوي عن طريق الجذور, كما يؤخذ بالرش عن طريق الاوراق, تظهر اعراض نقصه على الاوراق الحديثة اولا لانه قليل الحركة والانتقال داخل النبات, وتتميز اعراض نقصه بظهور اصفرار بين العروق لذلك تضاف كبريتات الحديدوز او ترش على النباتات. يدخل في تركيب البروتين وهو مهم في التمثيل الضوئي وتثبيت النتروجين ويدخل كعامل مساعد في تكوين الكلوروفيل.</a:t>
            </a:r>
          </a:p>
          <a:p>
            <a:pPr algn="just" rtl="1">
              <a:buFont typeface="Wingdings" panose="05000000000000000000" pitchFamily="2" charset="2"/>
              <a:buChar char="Ø"/>
            </a:pPr>
            <a:r>
              <a:rPr lang="ar-IQ" sz="2800" b="1" dirty="0" smtClean="0">
                <a:solidFill>
                  <a:srgbClr val="FF0000"/>
                </a:solidFill>
                <a:cs typeface="+mj-cs"/>
              </a:rPr>
              <a:t>المنغنيز </a:t>
            </a:r>
            <a:r>
              <a:rPr lang="en-US" sz="2800" b="1" dirty="0" err="1">
                <a:solidFill>
                  <a:srgbClr val="FF0000"/>
                </a:solidFill>
                <a:cs typeface="+mj-cs"/>
              </a:rPr>
              <a:t>Mn</a:t>
            </a:r>
            <a:endParaRPr lang="en-US" sz="2800" b="1" dirty="0">
              <a:solidFill>
                <a:srgbClr val="FF0000"/>
              </a:solidFill>
              <a:cs typeface="+mj-cs"/>
            </a:endParaRPr>
          </a:p>
          <a:p>
            <a:pPr marL="0" indent="0" algn="just" rtl="1">
              <a:buNone/>
            </a:pPr>
            <a:r>
              <a:rPr lang="en-US" sz="2400" dirty="0">
                <a:cs typeface="+mj-cs"/>
              </a:rPr>
              <a:t> </a:t>
            </a:r>
            <a:r>
              <a:rPr lang="ar-IQ" sz="2400" dirty="0" smtClean="0">
                <a:cs typeface="+mj-cs"/>
              </a:rPr>
              <a:t>      يمتصه </a:t>
            </a:r>
            <a:r>
              <a:rPr lang="ar-IQ" sz="2400" dirty="0">
                <a:cs typeface="+mj-cs"/>
              </a:rPr>
              <a:t>النبات بشكل ايوني </a:t>
            </a:r>
            <a:r>
              <a:rPr lang="en-US" sz="2400" dirty="0">
                <a:solidFill>
                  <a:schemeClr val="accent1">
                    <a:lumMod val="75000"/>
                  </a:schemeClr>
                </a:solidFill>
                <a:latin typeface="Times New Roman" panose="02020603050405020304" pitchFamily="18" charset="0"/>
                <a:cs typeface="Times New Roman" panose="02020603050405020304" pitchFamily="18" charset="0"/>
              </a:rPr>
              <a:t>Mn-2</a:t>
            </a:r>
            <a:r>
              <a:rPr lang="en-US" sz="2400" dirty="0">
                <a:cs typeface="+mj-cs"/>
              </a:rPr>
              <a:t> </a:t>
            </a:r>
            <a:r>
              <a:rPr lang="ar-IQ" sz="2400" dirty="0">
                <a:cs typeface="+mj-cs"/>
              </a:rPr>
              <a:t>تظهر اعراض نقصه على الاوراق الحديثة في البداية لانه قليل الحركة والانتقال داخل النبات, ومن اعراض نقصه بقع رمادية وتشوهات مختلفة في الاوراق ويسبب تلف تكوين البلاستيدات وعند النقص الشديد تسود الاوراق الحديثة وتموت ويضعف النبات ولايزهر, ويعتقد ان له علاقة بتكوين الاحماض النووية والدهنية وانزيمات التنفس كما يدخل في تفاعلات الضوء في عملية البناء الضوئي. </a:t>
            </a:r>
          </a:p>
          <a:p>
            <a:pPr marL="0" indent="0" algn="just" rtl="1">
              <a:buNone/>
            </a:pPr>
            <a:endParaRPr lang="en-US" sz="2400" dirty="0">
              <a:cs typeface="+mj-cs"/>
            </a:endParaRPr>
          </a:p>
        </p:txBody>
      </p:sp>
    </p:spTree>
    <p:extLst>
      <p:ext uri="{BB962C8B-B14F-4D97-AF65-F5344CB8AC3E}">
        <p14:creationId xmlns:p14="http://schemas.microsoft.com/office/powerpoint/2010/main" val="105343555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a:t>
            </a:r>
          </a:p>
          <a:p>
            <a:pPr marL="0" indent="0" algn="just" rtl="1">
              <a:buNone/>
            </a:pPr>
            <a:r>
              <a:rPr lang="ar-IQ" sz="2400" dirty="0" smtClean="0">
                <a:cs typeface="+mj-cs"/>
              </a:rPr>
              <a:t>    يمكن </a:t>
            </a:r>
            <a:r>
              <a:rPr lang="ar-IQ" sz="2400" dirty="0">
                <a:cs typeface="+mj-cs"/>
              </a:rPr>
              <a:t>ملاحظة  التشابه بين تاثير الظروف البيئية واعراض نقص العناصر الغذائية فمثلا تؤدي الحرارة المنخفضة او التغدق الى ظهور صبغات بنفسجية محمرة وهي شبيهه باعراض نقص عنصر الفسفور في حين يؤدي الجفاف او الرياح او التغدق الى احتراق حواف الاوراق وهي شبيهه باعراض نقص عنصر البوتاسيوم كما يؤدي التغدق(</a:t>
            </a:r>
            <a:r>
              <a:rPr lang="ar-IQ" sz="2400" b="1" dirty="0">
                <a:solidFill>
                  <a:schemeClr val="accent6">
                    <a:lumMod val="75000"/>
                  </a:schemeClr>
                </a:solidFill>
                <a:cs typeface="+mj-cs"/>
              </a:rPr>
              <a:t>التغدق يقصد به سوء الصرف او تشبع التربة بالماء مما يسبب اختناق الجذور</a:t>
            </a:r>
            <a:r>
              <a:rPr lang="ar-IQ" sz="2400" dirty="0">
                <a:cs typeface="+mj-cs"/>
              </a:rPr>
              <a:t>) ايضا الى ظهور لون اصفر وهي شبيهه باعراض نقص عنصر النتروجين او قد يؤدي الى اصفرار جزئي وهي شبيهه باعراض نقص عنصري المنغنيز والحديد, </a:t>
            </a:r>
            <a:endParaRPr lang="en-US" sz="2400" dirty="0">
              <a:cs typeface="+mj-cs"/>
            </a:endParaRPr>
          </a:p>
        </p:txBody>
      </p:sp>
    </p:spTree>
    <p:extLst>
      <p:ext uri="{BB962C8B-B14F-4D97-AF65-F5344CB8AC3E}">
        <p14:creationId xmlns:p14="http://schemas.microsoft.com/office/powerpoint/2010/main" val="266606804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152400" y="304800"/>
            <a:ext cx="8839200" cy="6400800"/>
          </a:xfrm>
        </p:spPr>
        <p:txBody>
          <a:bodyPr>
            <a:normAutofit/>
          </a:bodyPr>
          <a:lstStyle/>
          <a:p>
            <a:pPr marL="114300" marR="0" indent="0" algn="just" rtl="1">
              <a:lnSpc>
                <a:spcPct val="115000"/>
              </a:lnSpc>
              <a:spcBef>
                <a:spcPts val="0"/>
              </a:spcBef>
              <a:spcAft>
                <a:spcPts val="0"/>
              </a:spcAft>
              <a:buNone/>
            </a:pPr>
            <a:endParaRPr lang="ar-IQ" sz="2400" u="sng" dirty="0" smtClean="0">
              <a:latin typeface="Times New Roman"/>
              <a:ea typeface="Times New Roman"/>
              <a:cs typeface="+mj-cs"/>
            </a:endParaRPr>
          </a:p>
          <a:p>
            <a:pPr marL="114300" marR="0" indent="0" algn="just" rtl="1">
              <a:lnSpc>
                <a:spcPct val="115000"/>
              </a:lnSpc>
              <a:spcBef>
                <a:spcPts val="0"/>
              </a:spcBef>
              <a:spcAft>
                <a:spcPts val="0"/>
              </a:spcAft>
              <a:buNone/>
            </a:pPr>
            <a:endParaRPr lang="ar-IQ" sz="2400" u="sng" dirty="0">
              <a:latin typeface="Times New Roman"/>
              <a:ea typeface="Times New Roman"/>
              <a:cs typeface="+mj-cs"/>
            </a:endParaRPr>
          </a:p>
          <a:p>
            <a:pPr marL="114300" marR="0" indent="0" algn="just" rtl="1">
              <a:lnSpc>
                <a:spcPct val="115000"/>
              </a:lnSpc>
              <a:spcBef>
                <a:spcPts val="0"/>
              </a:spcBef>
              <a:spcAft>
                <a:spcPts val="0"/>
              </a:spcAft>
              <a:buNone/>
            </a:pPr>
            <a:r>
              <a:rPr lang="ar-IQ" sz="2400" u="sng" dirty="0" smtClean="0">
                <a:solidFill>
                  <a:schemeClr val="accent3">
                    <a:lumMod val="50000"/>
                  </a:schemeClr>
                </a:solidFill>
                <a:latin typeface="Times New Roman"/>
                <a:ea typeface="Times New Roman"/>
                <a:cs typeface="+mj-cs"/>
              </a:rPr>
              <a:t>تؤدي                         الى </a:t>
            </a:r>
            <a:r>
              <a:rPr lang="ar-IQ" sz="2400" u="sng" dirty="0">
                <a:solidFill>
                  <a:schemeClr val="accent3">
                    <a:lumMod val="50000"/>
                  </a:schemeClr>
                </a:solidFill>
                <a:latin typeface="Times New Roman"/>
                <a:ea typeface="Times New Roman"/>
                <a:cs typeface="+mj-cs"/>
              </a:rPr>
              <a:t>ظهور اعراض            وهي شبيهة باعراض نقص عنصر</a:t>
            </a:r>
            <a:endParaRPr lang="en-US" sz="2400" dirty="0">
              <a:solidFill>
                <a:schemeClr val="accent3">
                  <a:lumMod val="50000"/>
                </a:schemeClr>
              </a:solidFill>
              <a:latin typeface="Times New Roman"/>
              <a:ea typeface="Times New Roman"/>
              <a:cs typeface="+mj-cs"/>
            </a:endParaRPr>
          </a:p>
          <a:p>
            <a:pPr lvl="0" algn="just" rtl="1">
              <a:lnSpc>
                <a:spcPct val="115000"/>
              </a:lnSpc>
              <a:spcBef>
                <a:spcPts val="0"/>
              </a:spcBef>
              <a:buFont typeface="+mj-lt"/>
              <a:buAutoNum type="arabicPeriod"/>
            </a:pPr>
            <a:r>
              <a:rPr lang="ar-IQ" sz="2400" u="sng" dirty="0">
                <a:latin typeface="Times New Roman"/>
                <a:ea typeface="Times New Roman"/>
                <a:cs typeface="+mj-cs"/>
              </a:rPr>
              <a:t>الحرارة المنخفضة      </a:t>
            </a:r>
            <a:r>
              <a:rPr lang="ar-IQ" sz="2400" u="sng" dirty="0" smtClean="0">
                <a:latin typeface="Times New Roman"/>
                <a:ea typeface="Times New Roman"/>
                <a:cs typeface="+mj-cs"/>
              </a:rPr>
              <a:t>صبغات </a:t>
            </a:r>
            <a:r>
              <a:rPr lang="ar-IQ" sz="2400" u="sng" dirty="0">
                <a:latin typeface="Times New Roman"/>
                <a:ea typeface="Times New Roman"/>
                <a:cs typeface="+mj-cs"/>
              </a:rPr>
              <a:t>بنفسجية محمرة                         </a:t>
            </a:r>
            <a:r>
              <a:rPr lang="ar-IQ" sz="2400" u="sng" dirty="0" smtClean="0">
                <a:latin typeface="Times New Roman"/>
                <a:ea typeface="Times New Roman"/>
                <a:cs typeface="+mj-cs"/>
              </a:rPr>
              <a:t>الفسفور</a:t>
            </a:r>
            <a:endParaRPr lang="en-US" sz="2400" dirty="0">
              <a:latin typeface="Times New Roman"/>
              <a:ea typeface="Times New Roman"/>
              <a:cs typeface="+mj-cs"/>
            </a:endParaRPr>
          </a:p>
          <a:p>
            <a:pPr lvl="0" algn="just" rtl="1">
              <a:lnSpc>
                <a:spcPct val="115000"/>
              </a:lnSpc>
              <a:spcBef>
                <a:spcPts val="0"/>
              </a:spcBef>
              <a:buFont typeface="+mj-lt"/>
              <a:buAutoNum type="arabicPeriod"/>
            </a:pPr>
            <a:r>
              <a:rPr lang="ar-IQ" sz="2400" u="sng" dirty="0">
                <a:latin typeface="Times New Roman"/>
                <a:ea typeface="Times New Roman"/>
                <a:cs typeface="+mj-cs"/>
              </a:rPr>
              <a:t>الجفاف                    </a:t>
            </a:r>
            <a:r>
              <a:rPr lang="ar-IQ" sz="2400" u="sng" dirty="0" smtClean="0">
                <a:latin typeface="Times New Roman"/>
                <a:ea typeface="Times New Roman"/>
                <a:cs typeface="+mj-cs"/>
              </a:rPr>
              <a:t> </a:t>
            </a:r>
            <a:r>
              <a:rPr lang="ar-IQ" sz="2400" u="sng" dirty="0">
                <a:latin typeface="Times New Roman"/>
                <a:ea typeface="Times New Roman"/>
                <a:cs typeface="+mj-cs"/>
              </a:rPr>
              <a:t>احتراق حواف الاوراق                        </a:t>
            </a:r>
            <a:r>
              <a:rPr lang="ar-IQ" sz="2400" u="sng" dirty="0" smtClean="0">
                <a:latin typeface="Times New Roman"/>
                <a:ea typeface="Times New Roman"/>
                <a:cs typeface="+mj-cs"/>
              </a:rPr>
              <a:t> البوتاسيوم </a:t>
            </a:r>
            <a:endParaRPr lang="en-US" sz="2400" dirty="0">
              <a:latin typeface="Times New Roman"/>
              <a:ea typeface="Times New Roman"/>
              <a:cs typeface="+mj-cs"/>
            </a:endParaRPr>
          </a:p>
          <a:p>
            <a:pPr lvl="0" algn="just" rtl="1">
              <a:lnSpc>
                <a:spcPct val="115000"/>
              </a:lnSpc>
              <a:spcBef>
                <a:spcPts val="0"/>
              </a:spcBef>
              <a:buFont typeface="+mj-lt"/>
              <a:buAutoNum type="arabicPeriod"/>
            </a:pPr>
            <a:r>
              <a:rPr lang="ar-IQ" sz="2400" u="sng" dirty="0">
                <a:latin typeface="Times New Roman"/>
                <a:ea typeface="Times New Roman"/>
                <a:cs typeface="+mj-cs"/>
              </a:rPr>
              <a:t>الرياح                      </a:t>
            </a:r>
            <a:r>
              <a:rPr lang="ar-IQ" sz="2400" u="sng" dirty="0" smtClean="0">
                <a:latin typeface="Times New Roman"/>
                <a:ea typeface="Times New Roman"/>
                <a:cs typeface="+mj-cs"/>
              </a:rPr>
              <a:t>احتراق </a:t>
            </a:r>
            <a:r>
              <a:rPr lang="ar-IQ" sz="2400" u="sng" dirty="0">
                <a:latin typeface="Times New Roman"/>
                <a:ea typeface="Times New Roman"/>
                <a:cs typeface="+mj-cs"/>
              </a:rPr>
              <a:t>حواف الاوراق                        </a:t>
            </a:r>
            <a:r>
              <a:rPr lang="ar-IQ" sz="2400" u="sng" dirty="0" smtClean="0">
                <a:latin typeface="Times New Roman"/>
                <a:ea typeface="Times New Roman"/>
                <a:cs typeface="+mj-cs"/>
              </a:rPr>
              <a:t> البوتاسيوم</a:t>
            </a:r>
            <a:endParaRPr lang="en-US" sz="2400" dirty="0">
              <a:latin typeface="Times New Roman"/>
              <a:ea typeface="Times New Roman"/>
              <a:cs typeface="+mj-cs"/>
            </a:endParaRPr>
          </a:p>
          <a:p>
            <a:pPr lvl="0" algn="just" rtl="1">
              <a:lnSpc>
                <a:spcPct val="115000"/>
              </a:lnSpc>
              <a:spcBef>
                <a:spcPts val="0"/>
              </a:spcBef>
              <a:buFont typeface="+mj-lt"/>
              <a:buAutoNum type="arabicPeriod"/>
            </a:pPr>
            <a:r>
              <a:rPr lang="ar-IQ" sz="2400" u="sng" dirty="0">
                <a:latin typeface="Times New Roman"/>
                <a:ea typeface="Times New Roman"/>
                <a:cs typeface="+mj-cs"/>
              </a:rPr>
              <a:t>التغدق*                    </a:t>
            </a:r>
            <a:r>
              <a:rPr lang="ar-IQ" sz="2400" u="sng" dirty="0" smtClean="0">
                <a:latin typeface="Times New Roman"/>
                <a:ea typeface="Times New Roman"/>
                <a:cs typeface="+mj-cs"/>
              </a:rPr>
              <a:t>لون </a:t>
            </a:r>
            <a:r>
              <a:rPr lang="ar-IQ" sz="2400" u="sng" dirty="0">
                <a:latin typeface="Times New Roman"/>
                <a:ea typeface="Times New Roman"/>
                <a:cs typeface="+mj-cs"/>
              </a:rPr>
              <a:t>بنفسجي                                     </a:t>
            </a:r>
            <a:r>
              <a:rPr lang="ar-IQ" sz="2400" u="sng" dirty="0" smtClean="0">
                <a:latin typeface="Times New Roman"/>
                <a:ea typeface="Times New Roman"/>
                <a:cs typeface="+mj-cs"/>
              </a:rPr>
              <a:t> الفسفور</a:t>
            </a:r>
            <a:endParaRPr lang="en-US" sz="2400" dirty="0">
              <a:latin typeface="Times New Roman"/>
              <a:ea typeface="Times New Roman"/>
              <a:cs typeface="+mj-cs"/>
            </a:endParaRPr>
          </a:p>
          <a:p>
            <a:pPr marL="114300" marR="0" indent="0" algn="just" rtl="1">
              <a:lnSpc>
                <a:spcPct val="115000"/>
              </a:lnSpc>
              <a:spcBef>
                <a:spcPts val="0"/>
              </a:spcBef>
              <a:spcAft>
                <a:spcPts val="0"/>
              </a:spcAft>
              <a:buNone/>
            </a:pPr>
            <a:r>
              <a:rPr lang="ar-IQ" sz="2400" u="sng" dirty="0">
                <a:latin typeface="Times New Roman"/>
                <a:ea typeface="Times New Roman"/>
                <a:cs typeface="+mj-cs"/>
              </a:rPr>
              <a:t>                                 </a:t>
            </a:r>
            <a:r>
              <a:rPr lang="ar-IQ" sz="2400" u="sng" dirty="0" smtClean="0">
                <a:latin typeface="Times New Roman"/>
                <a:ea typeface="Times New Roman"/>
                <a:cs typeface="+mj-cs"/>
              </a:rPr>
              <a:t>لون </a:t>
            </a:r>
            <a:r>
              <a:rPr lang="ar-IQ" sz="2400" u="sng" dirty="0">
                <a:latin typeface="Times New Roman"/>
                <a:ea typeface="Times New Roman"/>
                <a:cs typeface="+mj-cs"/>
              </a:rPr>
              <a:t>اصفر                                      </a:t>
            </a:r>
            <a:r>
              <a:rPr lang="ar-IQ" sz="2400" u="sng" dirty="0" smtClean="0">
                <a:latin typeface="Times New Roman"/>
                <a:ea typeface="Times New Roman"/>
                <a:cs typeface="+mj-cs"/>
              </a:rPr>
              <a:t>  النتروجين</a:t>
            </a:r>
            <a:endParaRPr lang="en-US" sz="2400" dirty="0">
              <a:latin typeface="Times New Roman"/>
              <a:ea typeface="Times New Roman"/>
              <a:cs typeface="+mj-cs"/>
            </a:endParaRPr>
          </a:p>
          <a:p>
            <a:pPr marL="114300" marR="0" indent="0" algn="just" rtl="1">
              <a:lnSpc>
                <a:spcPct val="115000"/>
              </a:lnSpc>
              <a:spcBef>
                <a:spcPts val="0"/>
              </a:spcBef>
              <a:spcAft>
                <a:spcPts val="0"/>
              </a:spcAft>
              <a:buNone/>
            </a:pPr>
            <a:r>
              <a:rPr lang="ar-IQ" sz="2400" u="sng" dirty="0" smtClean="0">
                <a:latin typeface="Times New Roman"/>
                <a:ea typeface="Times New Roman"/>
                <a:cs typeface="+mj-cs"/>
              </a:rPr>
              <a:t>                                 احتراق </a:t>
            </a:r>
            <a:r>
              <a:rPr lang="ar-IQ" sz="2400" u="sng" dirty="0">
                <a:latin typeface="Times New Roman"/>
                <a:ea typeface="Times New Roman"/>
                <a:cs typeface="+mj-cs"/>
              </a:rPr>
              <a:t>حواف الاوراق                       </a:t>
            </a:r>
            <a:r>
              <a:rPr lang="ar-IQ" sz="2400" u="sng" dirty="0" smtClean="0">
                <a:latin typeface="Times New Roman"/>
                <a:ea typeface="Times New Roman"/>
                <a:cs typeface="+mj-cs"/>
              </a:rPr>
              <a:t> </a:t>
            </a:r>
            <a:r>
              <a:rPr lang="ar-IQ" sz="2400" u="sng" dirty="0">
                <a:latin typeface="Times New Roman"/>
                <a:ea typeface="Times New Roman"/>
                <a:cs typeface="+mj-cs"/>
              </a:rPr>
              <a:t>البوتاسيوم</a:t>
            </a:r>
            <a:endParaRPr lang="en-US" sz="2400" dirty="0">
              <a:latin typeface="Times New Roman"/>
              <a:ea typeface="Times New Roman"/>
              <a:cs typeface="+mj-cs"/>
            </a:endParaRPr>
          </a:p>
          <a:p>
            <a:pPr marL="114300" marR="0" indent="0" algn="just" rtl="1">
              <a:lnSpc>
                <a:spcPct val="115000"/>
              </a:lnSpc>
              <a:spcBef>
                <a:spcPts val="0"/>
              </a:spcBef>
              <a:spcAft>
                <a:spcPts val="0"/>
              </a:spcAft>
              <a:buNone/>
            </a:pPr>
            <a:r>
              <a:rPr lang="ar-IQ" sz="2400" u="sng" dirty="0" smtClean="0">
                <a:latin typeface="Times New Roman"/>
                <a:ea typeface="Times New Roman"/>
                <a:cs typeface="+mj-cs"/>
              </a:rPr>
              <a:t>                                 </a:t>
            </a:r>
            <a:r>
              <a:rPr lang="ar-IQ" sz="2400" u="sng" dirty="0">
                <a:latin typeface="Times New Roman"/>
                <a:ea typeface="Times New Roman"/>
                <a:cs typeface="+mj-cs"/>
              </a:rPr>
              <a:t>اصفرار جزئي                                </a:t>
            </a:r>
            <a:r>
              <a:rPr lang="ar-IQ" sz="2400" u="sng" dirty="0" smtClean="0">
                <a:latin typeface="Times New Roman"/>
                <a:ea typeface="Times New Roman"/>
                <a:cs typeface="+mj-cs"/>
              </a:rPr>
              <a:t>   المنغنيز- </a:t>
            </a:r>
            <a:r>
              <a:rPr lang="ar-IQ" sz="2400" u="sng" dirty="0">
                <a:latin typeface="Times New Roman"/>
                <a:ea typeface="Times New Roman"/>
                <a:cs typeface="+mj-cs"/>
              </a:rPr>
              <a:t>الحديد</a:t>
            </a:r>
            <a:endParaRPr lang="en-US" sz="2400" dirty="0">
              <a:latin typeface="Times New Roman"/>
              <a:ea typeface="Times New Roman"/>
              <a:cs typeface="+mj-cs"/>
            </a:endParaRPr>
          </a:p>
          <a:p>
            <a:pPr marL="114300" marR="0" indent="0" algn="just" rtl="1">
              <a:lnSpc>
                <a:spcPct val="115000"/>
              </a:lnSpc>
              <a:spcBef>
                <a:spcPts val="0"/>
              </a:spcBef>
              <a:spcAft>
                <a:spcPts val="0"/>
              </a:spcAft>
              <a:buNone/>
            </a:pPr>
            <a:endParaRPr lang="ar-IQ" sz="2400" dirty="0" smtClean="0">
              <a:cs typeface="+mj-cs"/>
            </a:endParaRPr>
          </a:p>
          <a:p>
            <a:pPr marL="0" indent="0" algn="just">
              <a:buNone/>
            </a:pPr>
            <a:endParaRPr lang="ar-IQ" sz="2400" dirty="0">
              <a:cs typeface="+mj-cs"/>
            </a:endParaRPr>
          </a:p>
          <a:p>
            <a:pPr marL="0" indent="0" algn="just">
              <a:buNone/>
            </a:pPr>
            <a:endParaRPr lang="ar-IQ" sz="2400" dirty="0" smtClean="0">
              <a:cs typeface="+mj-cs"/>
            </a:endParaRPr>
          </a:p>
          <a:p>
            <a:pPr marL="0" indent="0" algn="just">
              <a:buNone/>
            </a:pPr>
            <a:endParaRPr lang="ar-IQ" sz="2400" dirty="0">
              <a:cs typeface="+mj-cs"/>
            </a:endParaRPr>
          </a:p>
        </p:txBody>
      </p:sp>
    </p:spTree>
    <p:extLst>
      <p:ext uri="{BB962C8B-B14F-4D97-AF65-F5344CB8AC3E}">
        <p14:creationId xmlns:p14="http://schemas.microsoft.com/office/powerpoint/2010/main" val="104541405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r>
              <a:rPr lang="ar-IQ" sz="2400" dirty="0" smtClean="0">
                <a:cs typeface="+mj-cs"/>
              </a:rPr>
              <a:t>      قد </a:t>
            </a:r>
            <a:r>
              <a:rPr lang="ar-IQ" sz="2400" dirty="0">
                <a:cs typeface="+mj-cs"/>
              </a:rPr>
              <a:t>تؤدي المعاملة بالمبيدات والاسمدة احيانا الى ظهور اعراض شبيهة باعراض نقص العناصر مثلا قد يصاحب الرش ببعض المبيدات ظهور اللون الاصفر او تلون بين العروق وحواف الاوراق باللون البني وهي اعراض تتشابه مع اعراض نقص عناصر الـ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Mg,K,Ca,N</a:t>
            </a:r>
            <a:r>
              <a:rPr lang="en-US" sz="2400" dirty="0">
                <a:cs typeface="+mj-cs"/>
              </a:rPr>
              <a:t> </a:t>
            </a:r>
            <a:r>
              <a:rPr lang="ar-IQ" sz="2400" dirty="0">
                <a:cs typeface="+mj-cs"/>
              </a:rPr>
              <a:t>او احيانا قد تحدث اضرار من الاسمده المضافة مثل تلون العروق باللون البني ويتشابه ذلك مع اعراض نقص عنصر البوتاسيوم.</a:t>
            </a:r>
            <a:endParaRPr lang="en-US" sz="2400" dirty="0">
              <a:cs typeface="+mj-cs"/>
            </a:endParaRPr>
          </a:p>
        </p:txBody>
      </p:sp>
    </p:spTree>
    <p:extLst>
      <p:ext uri="{BB962C8B-B14F-4D97-AF65-F5344CB8AC3E}">
        <p14:creationId xmlns:p14="http://schemas.microsoft.com/office/powerpoint/2010/main" val="417629924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0" indent="0" algn="r" rtl="1">
              <a:buNone/>
            </a:pPr>
            <a:r>
              <a:rPr lang="ar-IQ" sz="28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الشتل  والأقلمة  في محاصيل الخضر.</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فوائد وعيوب عملية الشتل. </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العوامل المؤثرة في نمو محاصيل الخضر</a:t>
            </a:r>
            <a:r>
              <a:rPr lang="ar-IQ" sz="2400" dirty="0" smtClean="0">
                <a:solidFill>
                  <a:prstClr val="black"/>
                </a:solidFill>
                <a:latin typeface="Times New Roman"/>
                <a:ea typeface="Times New Roman"/>
                <a:cs typeface="Times New Roman"/>
              </a:rPr>
              <a:t>.</a:t>
            </a:r>
            <a:endParaRPr lang="ar-IQ" sz="2400" dirty="0" smtClean="0">
              <a:latin typeface="Times New Roman"/>
              <a:ea typeface="Times New Roman"/>
              <a:cs typeface="+mj-cs"/>
            </a:endParaRPr>
          </a:p>
          <a:p>
            <a:pPr marL="0" lvl="0" indent="0" algn="just" rtl="1">
              <a:lnSpc>
                <a:spcPct val="150000"/>
              </a:lnSpc>
              <a:spcBef>
                <a:spcPts val="0"/>
              </a:spcBef>
              <a:buClr>
                <a:srgbClr val="FF3399"/>
              </a:buClr>
              <a:buNone/>
            </a:pPr>
            <a:r>
              <a:rPr lang="ar-IQ" sz="28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2400" dirty="0">
                <a:latin typeface="Times New Roman"/>
                <a:ea typeface="Times New Roman"/>
                <a:cs typeface="+mj-cs"/>
              </a:rPr>
              <a:t>العوامل الارضية (عوامل التربة) المؤثرة في نمو محاصيل </a:t>
            </a:r>
            <a:r>
              <a:rPr lang="ar-IQ" sz="2400" dirty="0" smtClean="0">
                <a:latin typeface="Times New Roman"/>
                <a:ea typeface="Times New Roman"/>
                <a:cs typeface="+mj-cs"/>
              </a:rPr>
              <a:t>الخضر.</a:t>
            </a:r>
          </a:p>
          <a:p>
            <a:pPr lvl="0" algn="just" rtl="1">
              <a:lnSpc>
                <a:spcPct val="150000"/>
              </a:lnSpc>
              <a:spcBef>
                <a:spcPts val="0"/>
              </a:spcBef>
              <a:buClr>
                <a:srgbClr val="FF3399"/>
              </a:buClr>
            </a:pPr>
            <a:r>
              <a:rPr lang="ar-IQ" sz="2400" dirty="0">
                <a:latin typeface="Times New Roman"/>
                <a:ea typeface="Times New Roman"/>
                <a:cs typeface="+mj-cs"/>
              </a:rPr>
              <a:t>العوامل الداخلية (منظمات النمو الداخلية) المؤثرة في نمو محاصيل الخضر.</a:t>
            </a:r>
          </a:p>
          <a:p>
            <a:pPr lvl="0" algn="just" rtl="1">
              <a:lnSpc>
                <a:spcPct val="150000"/>
              </a:lnSpc>
              <a:spcBef>
                <a:spcPts val="0"/>
              </a:spcBef>
              <a:buClr>
                <a:srgbClr val="FF3399"/>
              </a:buClr>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208720838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477000"/>
          </a:xfrm>
        </p:spPr>
        <p:txBody>
          <a:bodyPr>
            <a:normAutofit/>
          </a:bodyPr>
          <a:lstStyle/>
          <a:p>
            <a:pPr marL="514350" indent="-514350" algn="just" rtl="1">
              <a:buClr>
                <a:srgbClr val="FF3399"/>
              </a:buClr>
              <a:buFont typeface="+mj-lt"/>
              <a:buAutoNum type="arabicPeriod" startAt="2"/>
            </a:pPr>
            <a:r>
              <a:rPr lang="ar-IQ" sz="2800" b="1" dirty="0" smtClean="0">
                <a:solidFill>
                  <a:schemeClr val="accent2">
                    <a:lumMod val="75000"/>
                  </a:schemeClr>
                </a:solidFill>
                <a:cs typeface="+mj-cs"/>
              </a:rPr>
              <a:t>حموضة </a:t>
            </a:r>
            <a:r>
              <a:rPr lang="ar-IQ" sz="2800" b="1" dirty="0">
                <a:solidFill>
                  <a:schemeClr val="accent2">
                    <a:lumMod val="75000"/>
                  </a:schemeClr>
                </a:solidFill>
                <a:cs typeface="+mj-cs"/>
              </a:rPr>
              <a:t>التربة </a:t>
            </a:r>
            <a:r>
              <a:rPr lang="en-US" sz="2800" b="1" dirty="0">
                <a:solidFill>
                  <a:schemeClr val="accent2">
                    <a:lumMod val="75000"/>
                  </a:schemeClr>
                </a:solidFill>
                <a:cs typeface="+mj-cs"/>
              </a:rPr>
              <a:t>pH  </a:t>
            </a:r>
            <a:endParaRPr lang="ar-IQ" sz="2800" b="1" dirty="0" smtClean="0">
              <a:solidFill>
                <a:schemeClr val="accent2">
                  <a:lumMod val="75000"/>
                </a:schemeClr>
              </a:solidFill>
              <a:cs typeface="+mj-cs"/>
            </a:endParaRPr>
          </a:p>
          <a:p>
            <a:pPr marL="0" indent="0" algn="just" rtl="1">
              <a:buNone/>
            </a:pPr>
            <a:r>
              <a:rPr lang="ar-IQ" sz="2400" dirty="0">
                <a:cs typeface="+mj-cs"/>
              </a:rPr>
              <a:t> </a:t>
            </a:r>
            <a:r>
              <a:rPr lang="ar-IQ" sz="2400" dirty="0" smtClean="0">
                <a:cs typeface="+mj-cs"/>
              </a:rPr>
              <a:t>      </a:t>
            </a:r>
            <a:r>
              <a:rPr lang="en-US" sz="2400" dirty="0" smtClean="0">
                <a:cs typeface="+mj-cs"/>
              </a:rPr>
              <a:t> </a:t>
            </a:r>
            <a:r>
              <a:rPr lang="ar-IQ" sz="2400" dirty="0" smtClean="0">
                <a:cs typeface="+mj-cs"/>
              </a:rPr>
              <a:t>هناك </a:t>
            </a:r>
            <a:r>
              <a:rPr lang="ar-IQ" sz="2400" dirty="0">
                <a:cs typeface="+mj-cs"/>
              </a:rPr>
              <a:t>ثلاثة انواع من الاراضي من حيث درجة الحموضة </a:t>
            </a:r>
            <a:r>
              <a:rPr lang="ar-IQ" sz="2400" dirty="0" smtClean="0">
                <a:cs typeface="+mj-cs"/>
              </a:rPr>
              <a:t>الـ</a:t>
            </a:r>
            <a:r>
              <a:rPr lang="en-US" sz="2400" dirty="0" smtClean="0">
                <a:cs typeface="+mj-cs"/>
              </a:rPr>
              <a:t>(pH) </a:t>
            </a:r>
            <a:r>
              <a:rPr lang="ar-IQ" sz="2400" dirty="0" smtClean="0">
                <a:cs typeface="+mj-cs"/>
              </a:rPr>
              <a:t>وتسمى </a:t>
            </a:r>
            <a:r>
              <a:rPr lang="ar-IQ" sz="2400" dirty="0">
                <a:cs typeface="+mj-cs"/>
              </a:rPr>
              <a:t>الاراضي التي يرتفع فيها الـ </a:t>
            </a:r>
            <a:r>
              <a:rPr lang="en-US" sz="2400" dirty="0" smtClean="0">
                <a:cs typeface="+mj-cs"/>
              </a:rPr>
              <a:t>pH</a:t>
            </a:r>
            <a:r>
              <a:rPr lang="ar-IQ" sz="2400" dirty="0" smtClean="0">
                <a:cs typeface="+mj-cs"/>
              </a:rPr>
              <a:t>عن </a:t>
            </a:r>
            <a:r>
              <a:rPr lang="ar-IQ" sz="2400" dirty="0">
                <a:cs typeface="+mj-cs"/>
              </a:rPr>
              <a:t>(7) بالاراضي القلوية والاقل من ذلك بالاراضي الحامضية اما اذا كان الـ </a:t>
            </a:r>
            <a:r>
              <a:rPr lang="en-US" sz="2400" dirty="0">
                <a:cs typeface="+mj-cs"/>
              </a:rPr>
              <a:t>pH </a:t>
            </a:r>
            <a:r>
              <a:rPr lang="ar-IQ" sz="2400" dirty="0">
                <a:cs typeface="+mj-cs"/>
              </a:rPr>
              <a:t>يساوي (7) فتسمى بالترب المتعادلة ودرجة الحموضة او ماتسمى بالـ </a:t>
            </a:r>
            <a:r>
              <a:rPr lang="en-US" sz="2400" dirty="0">
                <a:cs typeface="+mj-cs"/>
              </a:rPr>
              <a:t>pH </a:t>
            </a:r>
            <a:r>
              <a:rPr lang="ar-IQ" sz="2400" dirty="0">
                <a:cs typeface="+mj-cs"/>
              </a:rPr>
              <a:t>هي عبارة عدد ذرات </a:t>
            </a:r>
            <a:r>
              <a:rPr lang="ar-IQ" sz="2400" dirty="0" smtClean="0">
                <a:cs typeface="+mj-cs"/>
              </a:rPr>
              <a:t>الهيدروجين</a:t>
            </a:r>
            <a:r>
              <a:rPr lang="en-US" sz="2400" dirty="0">
                <a:cs typeface="+mj-cs"/>
              </a:rPr>
              <a:t>(</a:t>
            </a:r>
            <a:r>
              <a:rPr lang="en-US" sz="2400" dirty="0" smtClean="0">
                <a:cs typeface="+mj-cs"/>
              </a:rPr>
              <a:t>H</a:t>
            </a:r>
            <a:r>
              <a:rPr lang="en-US" sz="2400" dirty="0">
                <a:cs typeface="+mj-cs"/>
              </a:rPr>
              <a:t>) </a:t>
            </a:r>
            <a:r>
              <a:rPr lang="ar-IQ" sz="2400" dirty="0">
                <a:cs typeface="+mj-cs"/>
              </a:rPr>
              <a:t>الذائبة في الماء. ويمكن تقسيم محاصيل الخضر حسب تحملها لدرجة حموضة التربة الى ثلاثة اقسام هي:</a:t>
            </a:r>
          </a:p>
          <a:p>
            <a:pPr marL="0" indent="0" algn="just" rtl="1">
              <a:buNone/>
            </a:pPr>
            <a:r>
              <a:rPr lang="ar-IQ" sz="2400" dirty="0" smtClean="0">
                <a:solidFill>
                  <a:srgbClr val="FF3399"/>
                </a:solidFill>
                <a:cs typeface="+mj-cs"/>
              </a:rPr>
              <a:t>أ-</a:t>
            </a:r>
            <a:r>
              <a:rPr lang="ar-IQ" sz="2400" dirty="0" smtClean="0">
                <a:cs typeface="+mj-cs"/>
              </a:rPr>
              <a:t> </a:t>
            </a:r>
            <a:r>
              <a:rPr lang="ar-IQ" sz="2400" dirty="0" smtClean="0">
                <a:solidFill>
                  <a:srgbClr val="7030A0"/>
                </a:solidFill>
                <a:cs typeface="+mj-cs"/>
              </a:rPr>
              <a:t>نباتات </a:t>
            </a:r>
            <a:r>
              <a:rPr lang="ar-IQ" sz="2400" dirty="0">
                <a:solidFill>
                  <a:srgbClr val="7030A0"/>
                </a:solidFill>
                <a:cs typeface="+mj-cs"/>
              </a:rPr>
              <a:t>تتحمل الحموضة قليلا </a:t>
            </a:r>
            <a:r>
              <a:rPr lang="ar-IQ" sz="2400" dirty="0" smtClean="0">
                <a:solidFill>
                  <a:srgbClr val="7030A0"/>
                </a:solidFill>
                <a:cs typeface="+mj-cs"/>
              </a:rPr>
              <a:t>(6 </a:t>
            </a:r>
            <a:r>
              <a:rPr lang="ar-IQ" sz="2400" dirty="0">
                <a:solidFill>
                  <a:srgbClr val="7030A0"/>
                </a:solidFill>
                <a:cs typeface="+mj-cs"/>
              </a:rPr>
              <a:t>– </a:t>
            </a:r>
            <a:r>
              <a:rPr lang="ar-IQ" sz="2400" dirty="0" smtClean="0">
                <a:solidFill>
                  <a:srgbClr val="7030A0"/>
                </a:solidFill>
                <a:cs typeface="+mj-cs"/>
              </a:rPr>
              <a:t>6,8)</a:t>
            </a:r>
            <a:r>
              <a:rPr lang="en-US" sz="2400" dirty="0" smtClean="0">
                <a:solidFill>
                  <a:srgbClr val="7030A0"/>
                </a:solidFill>
                <a:cs typeface="+mj-cs"/>
              </a:rPr>
              <a:t> :</a:t>
            </a:r>
            <a:endParaRPr lang="ar-IQ" sz="2400" dirty="0">
              <a:solidFill>
                <a:srgbClr val="7030A0"/>
              </a:solidFill>
              <a:cs typeface="+mj-cs"/>
            </a:endParaRPr>
          </a:p>
          <a:p>
            <a:pPr marL="0" indent="0" algn="just" rtl="1">
              <a:buNone/>
            </a:pPr>
            <a:r>
              <a:rPr lang="ar-IQ" sz="2400" dirty="0">
                <a:cs typeface="+mj-cs"/>
              </a:rPr>
              <a:t>         الباميا – البصل – الشوندر – الخس – السبانغ – الكراث – اللهانة – الكرفس  – البطيخ – القرنابيط .</a:t>
            </a:r>
          </a:p>
          <a:p>
            <a:pPr marL="0" indent="0" algn="just" rtl="1">
              <a:buNone/>
            </a:pPr>
            <a:r>
              <a:rPr lang="ar-IQ" sz="2400" dirty="0" smtClean="0">
                <a:solidFill>
                  <a:srgbClr val="FF3399"/>
                </a:solidFill>
                <a:cs typeface="+mj-cs"/>
              </a:rPr>
              <a:t>ب-</a:t>
            </a:r>
            <a:r>
              <a:rPr lang="ar-IQ" sz="2400" dirty="0" smtClean="0">
                <a:cs typeface="+mj-cs"/>
              </a:rPr>
              <a:t> </a:t>
            </a:r>
            <a:r>
              <a:rPr lang="ar-IQ" sz="2400" dirty="0" smtClean="0">
                <a:solidFill>
                  <a:srgbClr val="7030A0"/>
                </a:solidFill>
                <a:cs typeface="+mj-cs"/>
              </a:rPr>
              <a:t>نباتات </a:t>
            </a:r>
            <a:r>
              <a:rPr lang="ar-IQ" sz="2400" dirty="0">
                <a:solidFill>
                  <a:srgbClr val="7030A0"/>
                </a:solidFill>
                <a:cs typeface="+mj-cs"/>
              </a:rPr>
              <a:t>تتحمل الحموضة بدرجة متوسطة </a:t>
            </a:r>
            <a:r>
              <a:rPr lang="ar-IQ" sz="2400" dirty="0" smtClean="0">
                <a:solidFill>
                  <a:srgbClr val="7030A0"/>
                </a:solidFill>
                <a:cs typeface="+mj-cs"/>
              </a:rPr>
              <a:t>(5,5 </a:t>
            </a:r>
            <a:r>
              <a:rPr lang="ar-IQ" sz="2400" dirty="0">
                <a:solidFill>
                  <a:srgbClr val="7030A0"/>
                </a:solidFill>
                <a:cs typeface="+mj-cs"/>
              </a:rPr>
              <a:t>– </a:t>
            </a:r>
            <a:r>
              <a:rPr lang="ar-IQ" sz="2400" dirty="0" smtClean="0">
                <a:solidFill>
                  <a:srgbClr val="7030A0"/>
                </a:solidFill>
                <a:cs typeface="+mj-cs"/>
              </a:rPr>
              <a:t>6,8)</a:t>
            </a:r>
            <a:r>
              <a:rPr lang="en-US" sz="2400" dirty="0" smtClean="0">
                <a:solidFill>
                  <a:srgbClr val="7030A0"/>
                </a:solidFill>
                <a:cs typeface="+mj-cs"/>
              </a:rPr>
              <a:t> :</a:t>
            </a:r>
            <a:endParaRPr lang="ar-IQ" sz="2400" dirty="0">
              <a:solidFill>
                <a:srgbClr val="7030A0"/>
              </a:solidFill>
              <a:cs typeface="+mj-cs"/>
            </a:endParaRPr>
          </a:p>
          <a:p>
            <a:pPr marL="0" indent="0" algn="just" rtl="1">
              <a:buNone/>
            </a:pPr>
            <a:r>
              <a:rPr lang="ar-IQ" sz="2400" dirty="0">
                <a:cs typeface="+mj-cs"/>
              </a:rPr>
              <a:t> الباذنجان – المعدنوس – الثوم – الجزر – الخيار – الطماطة – الفاصوليا – الفجل – الفلفل – القرع – الشلغم </a:t>
            </a:r>
            <a:r>
              <a:rPr lang="ar-IQ" sz="2400" dirty="0" smtClean="0">
                <a:cs typeface="+mj-cs"/>
              </a:rPr>
              <a:t>.</a:t>
            </a:r>
            <a:endParaRPr lang="ar-IQ" sz="2400" dirty="0">
              <a:cs typeface="+mj-cs"/>
            </a:endParaRPr>
          </a:p>
          <a:p>
            <a:pPr marL="0" indent="0" algn="just" rtl="1">
              <a:buNone/>
            </a:pPr>
            <a:r>
              <a:rPr lang="ar-IQ" sz="2400" dirty="0" smtClean="0">
                <a:solidFill>
                  <a:srgbClr val="FF3399"/>
                </a:solidFill>
                <a:cs typeface="+mj-cs"/>
              </a:rPr>
              <a:t>ج-</a:t>
            </a:r>
            <a:r>
              <a:rPr lang="ar-IQ" sz="2400" dirty="0" smtClean="0">
                <a:cs typeface="+mj-cs"/>
              </a:rPr>
              <a:t> </a:t>
            </a:r>
            <a:r>
              <a:rPr lang="ar-IQ" sz="2400" dirty="0" smtClean="0">
                <a:solidFill>
                  <a:srgbClr val="7030A0"/>
                </a:solidFill>
                <a:cs typeface="+mj-cs"/>
              </a:rPr>
              <a:t>نباتات </a:t>
            </a:r>
            <a:r>
              <a:rPr lang="ar-IQ" sz="2400" dirty="0">
                <a:solidFill>
                  <a:srgbClr val="7030A0"/>
                </a:solidFill>
                <a:cs typeface="+mj-cs"/>
              </a:rPr>
              <a:t>تتحمل الحموضة جيدا </a:t>
            </a:r>
            <a:r>
              <a:rPr lang="ar-IQ" sz="2400" dirty="0" smtClean="0">
                <a:solidFill>
                  <a:srgbClr val="7030A0"/>
                </a:solidFill>
                <a:cs typeface="+mj-cs"/>
              </a:rPr>
              <a:t>(5 </a:t>
            </a:r>
            <a:r>
              <a:rPr lang="ar-IQ" sz="2400" dirty="0">
                <a:solidFill>
                  <a:srgbClr val="7030A0"/>
                </a:solidFill>
                <a:cs typeface="+mj-cs"/>
              </a:rPr>
              <a:t>– </a:t>
            </a:r>
            <a:r>
              <a:rPr lang="ar-IQ" sz="2400" dirty="0" smtClean="0">
                <a:solidFill>
                  <a:srgbClr val="7030A0"/>
                </a:solidFill>
                <a:cs typeface="+mj-cs"/>
              </a:rPr>
              <a:t>6,8) </a:t>
            </a:r>
            <a:r>
              <a:rPr lang="ar-IQ" sz="2400" dirty="0">
                <a:solidFill>
                  <a:srgbClr val="7030A0"/>
                </a:solidFill>
                <a:cs typeface="+mj-cs"/>
              </a:rPr>
              <a:t>:</a:t>
            </a:r>
            <a:r>
              <a:rPr lang="ar-IQ" sz="2400" dirty="0">
                <a:cs typeface="+mj-cs"/>
              </a:rPr>
              <a:t> البطاطا – البطاطا الحلوة .</a:t>
            </a:r>
          </a:p>
          <a:p>
            <a:pPr marL="0" indent="0" algn="just" rtl="1">
              <a:buNone/>
            </a:pPr>
            <a:endParaRPr lang="en-US" sz="2400" dirty="0">
              <a:cs typeface="+mj-cs"/>
            </a:endParaRPr>
          </a:p>
        </p:txBody>
      </p:sp>
    </p:spTree>
    <p:extLst>
      <p:ext uri="{BB962C8B-B14F-4D97-AF65-F5344CB8AC3E}">
        <p14:creationId xmlns:p14="http://schemas.microsoft.com/office/powerpoint/2010/main" val="241048275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اما </a:t>
            </a:r>
            <a:r>
              <a:rPr lang="ar-IQ" sz="2400" dirty="0">
                <a:cs typeface="+mj-cs"/>
              </a:rPr>
              <a:t>بالنسبة لتاثيرها في نمو محاصيل الخضراوات فانها تؤثر بنسب متفاوته حسب نوع المحصول والتربة وانسب الاراضي لنمو محاصيل الخضر هي ذات درجة حموضة بسيطة اي قريبة من التعادل وتتراوح بين 5,5 – 6,5 . وتؤثر حموضة التربة في مدى قابلية امتصاص العناصر الغذائية من التربة فمثلا عناصر الـ </a:t>
            </a:r>
            <a:r>
              <a:rPr lang="en-US" sz="2400" dirty="0">
                <a:solidFill>
                  <a:schemeClr val="accent1">
                    <a:lumMod val="75000"/>
                  </a:schemeClr>
                </a:solidFill>
                <a:latin typeface="Times New Roman" panose="02020603050405020304" pitchFamily="18" charset="0"/>
                <a:cs typeface="Times New Roman" panose="02020603050405020304" pitchFamily="18" charset="0"/>
              </a:rPr>
              <a:t>K,P,N</a:t>
            </a:r>
            <a:r>
              <a:rPr lang="en-US" sz="2400" dirty="0">
                <a:cs typeface="+mj-cs"/>
              </a:rPr>
              <a:t> </a:t>
            </a:r>
            <a:r>
              <a:rPr lang="ar-IQ" sz="2400" dirty="0">
                <a:cs typeface="+mj-cs"/>
              </a:rPr>
              <a:t>تكون قابلية امتصاصها  من قبل النبات  جيدة على درجة 5,5 – 7 كما ان انخفاض الـ </a:t>
            </a:r>
            <a:r>
              <a:rPr lang="en-US" sz="2400" dirty="0">
                <a:cs typeface="+mj-cs"/>
              </a:rPr>
              <a:t>pH </a:t>
            </a:r>
            <a:r>
              <a:rPr lang="ar-IQ" sz="2400" dirty="0">
                <a:cs typeface="+mj-cs"/>
              </a:rPr>
              <a:t>اي الحموضة الزائدة تجعل كمية الحديد والالمنيوم كبيرة وبالتالي يحدث التسمم الذي يعد من اهم اسباب ضعف النمو الخضري للنبات في مثل هذه الاراضي وبالمقارنة مع الاراضي القلوية يحدث العكس اذ تثبت عناصر الحديد والالمنيوم والبورون في مثل هذه الاراضي وتصبح غير قابلة للذوبان وبالتالي لايمكن للنبات امتصاصها.</a:t>
            </a:r>
            <a:endParaRPr lang="en-US" sz="2400" dirty="0">
              <a:cs typeface="+mj-cs"/>
            </a:endParaRPr>
          </a:p>
        </p:txBody>
      </p:sp>
    </p:spTree>
    <p:extLst>
      <p:ext uri="{BB962C8B-B14F-4D97-AF65-F5344CB8AC3E}">
        <p14:creationId xmlns:p14="http://schemas.microsoft.com/office/powerpoint/2010/main" val="147958150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L="0" indent="0" algn="just" rtl="1">
              <a:buNone/>
            </a:pPr>
            <a:r>
              <a:rPr lang="ar-IQ" sz="2400" dirty="0" smtClean="0">
                <a:cs typeface="+mj-cs"/>
              </a:rPr>
              <a:t>       اما </a:t>
            </a:r>
            <a:r>
              <a:rPr lang="ar-IQ" sz="2400" dirty="0">
                <a:cs typeface="+mj-cs"/>
              </a:rPr>
              <a:t>عن تاثير الـ </a:t>
            </a:r>
            <a:r>
              <a:rPr lang="en-US" sz="2400" dirty="0">
                <a:cs typeface="+mj-cs"/>
              </a:rPr>
              <a:t>pH </a:t>
            </a:r>
            <a:r>
              <a:rPr lang="ar-IQ" sz="2400" dirty="0">
                <a:cs typeface="+mj-cs"/>
              </a:rPr>
              <a:t>على الكائنات الدقيقة في التربة مثل البكتريا المثبتة للنتروجين التي تهدم المواد العضوية وتحللها الى العناصر التي يستفاد منها النبات, فان انسب </a:t>
            </a:r>
            <a:r>
              <a:rPr lang="en-US" sz="2400" dirty="0">
                <a:cs typeface="+mj-cs"/>
              </a:rPr>
              <a:t>pH </a:t>
            </a:r>
            <a:r>
              <a:rPr lang="ar-IQ" sz="2400" dirty="0">
                <a:cs typeface="+mj-cs"/>
              </a:rPr>
              <a:t>يحفز نشاط هذه الكائنات يتراوح بين 6 – 7 . ولدرجة الحموضة علاقة بانتشار الامراض التي تصيب محاصيل الخضر مثل مرض الجرب الذي يصيب البطاطا ويزداد انتشاره في الاراضي المتعادلة او القريبة من القلوية بينما لا يظهر في الاراضي الحامضية وكذلك مرض تدرن الجذور في الصليبيات الذي ينتشر في الترب الحامضية, ويعالج الاول بحقن الكبريت في التربة لزيادة حموضتها إذ وجد ان مرض جرب البطاطا يكون اقل ما يمكن اذا كانت درجة الحموضة في التربة حوالي 5,2, أما المرض الثاني فيعالج بإضافة كاربونات الكالسيوم او المنغنيز اذا كانت التربة فقيرة بالمغنيسيوم لتقليل الحموضة, وبصورة عامة فان اراضي العراق ذات تفاعل يميل الى القلوية وقلما يعاني من زيادة الحموضة, ويمكن تقليل القلوية بإضافة المواد العضوية او التسميد بالاسمدة الكيمياوية ذات التأثير الحامضي او بإضافة الكبريت. </a:t>
            </a:r>
            <a:endParaRPr lang="en-US" sz="2400" dirty="0">
              <a:cs typeface="+mj-cs"/>
            </a:endParaRPr>
          </a:p>
        </p:txBody>
      </p:sp>
    </p:spTree>
    <p:extLst>
      <p:ext uri="{BB962C8B-B14F-4D97-AF65-F5344CB8AC3E}">
        <p14:creationId xmlns:p14="http://schemas.microsoft.com/office/powerpoint/2010/main" val="1451636972"/>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533400"/>
            <a:ext cx="8229600" cy="6019800"/>
          </a:xfrm>
        </p:spPr>
        <p:txBody>
          <a:bodyPr>
            <a:normAutofit/>
          </a:bodyPr>
          <a:lstStyle/>
          <a:p>
            <a:pPr marL="514350" indent="-514350" algn="just" rtl="1">
              <a:buClr>
                <a:srgbClr val="FF3399"/>
              </a:buClr>
              <a:buFont typeface="+mj-lt"/>
              <a:buAutoNum type="arabicPeriod" startAt="3"/>
            </a:pPr>
            <a:r>
              <a:rPr lang="ar-IQ" sz="2800" b="1" dirty="0" smtClean="0">
                <a:solidFill>
                  <a:schemeClr val="accent2">
                    <a:lumMod val="75000"/>
                  </a:schemeClr>
                </a:solidFill>
                <a:cs typeface="+mj-cs"/>
              </a:rPr>
              <a:t>ملوحة </a:t>
            </a:r>
            <a:r>
              <a:rPr lang="ar-IQ" sz="2800" b="1" dirty="0">
                <a:solidFill>
                  <a:schemeClr val="accent2">
                    <a:lumMod val="75000"/>
                  </a:schemeClr>
                </a:solidFill>
                <a:cs typeface="+mj-cs"/>
              </a:rPr>
              <a:t>التربة	 		</a:t>
            </a:r>
          </a:p>
          <a:p>
            <a:pPr marL="0" indent="0" algn="just" rtl="1">
              <a:buNone/>
            </a:pPr>
            <a:r>
              <a:rPr lang="ar-IQ" sz="2400" dirty="0">
                <a:cs typeface="+mj-cs"/>
              </a:rPr>
              <a:t>  </a:t>
            </a:r>
            <a:r>
              <a:rPr lang="ar-IQ" sz="2400" dirty="0" smtClean="0">
                <a:cs typeface="+mj-cs"/>
              </a:rPr>
              <a:t>     تعد </a:t>
            </a:r>
            <a:r>
              <a:rPr lang="ar-IQ" sz="2400" dirty="0">
                <a:cs typeface="+mj-cs"/>
              </a:rPr>
              <a:t>الملوحة من المشاكل الرئيسة والمهمة التي تحتاج الى علاج بالنسبة للزراعة ككل ومنها محاصيل الخضر ومشكلتها قائمة اكثر ما يمكن في المناطق الجنوبية من العراق. وتعد محاصيل الخضر من اكثر المحاصيل الزراعية حساسية لملوحة التربة وتقسم محاصيل الخضر حسب مقاومتها للملوحة الى</a:t>
            </a:r>
          </a:p>
          <a:p>
            <a:pPr marL="0" indent="0" algn="just" rtl="1">
              <a:buNone/>
            </a:pPr>
            <a:r>
              <a:rPr lang="ar-IQ" sz="2400" dirty="0" smtClean="0">
                <a:solidFill>
                  <a:srgbClr val="FF3399"/>
                </a:solidFill>
                <a:cs typeface="+mj-cs"/>
              </a:rPr>
              <a:t>أ-</a:t>
            </a:r>
            <a:r>
              <a:rPr lang="ar-IQ" sz="2400" dirty="0" smtClean="0">
                <a:cs typeface="+mj-cs"/>
              </a:rPr>
              <a:t> </a:t>
            </a:r>
            <a:r>
              <a:rPr lang="ar-IQ" sz="2400" dirty="0" smtClean="0">
                <a:solidFill>
                  <a:srgbClr val="7030A0"/>
                </a:solidFill>
                <a:cs typeface="+mj-cs"/>
              </a:rPr>
              <a:t>خضراوات </a:t>
            </a:r>
            <a:r>
              <a:rPr lang="ar-IQ" sz="2400" dirty="0">
                <a:solidFill>
                  <a:srgbClr val="7030A0"/>
                </a:solidFill>
                <a:cs typeface="+mj-cs"/>
              </a:rPr>
              <a:t>عالية المقاومة للملوحة  </a:t>
            </a:r>
            <a:r>
              <a:rPr lang="ar-IQ" sz="2400" dirty="0">
                <a:cs typeface="+mj-cs"/>
              </a:rPr>
              <a:t>مثل : الشوندر – السبانغ </a:t>
            </a:r>
          </a:p>
          <a:p>
            <a:pPr marL="0" indent="0" algn="just" rtl="1">
              <a:buNone/>
            </a:pPr>
            <a:r>
              <a:rPr lang="ar-IQ" sz="2400" dirty="0" smtClean="0">
                <a:solidFill>
                  <a:srgbClr val="FF3399"/>
                </a:solidFill>
                <a:cs typeface="+mj-cs"/>
              </a:rPr>
              <a:t>ب-</a:t>
            </a:r>
            <a:r>
              <a:rPr lang="ar-IQ" sz="2400" dirty="0" smtClean="0">
                <a:cs typeface="+mj-cs"/>
              </a:rPr>
              <a:t> </a:t>
            </a:r>
            <a:r>
              <a:rPr lang="ar-IQ" sz="2400" dirty="0" smtClean="0">
                <a:solidFill>
                  <a:srgbClr val="7030A0"/>
                </a:solidFill>
                <a:cs typeface="+mj-cs"/>
              </a:rPr>
              <a:t>خضراوات </a:t>
            </a:r>
            <a:r>
              <a:rPr lang="ar-IQ" sz="2400" dirty="0">
                <a:solidFill>
                  <a:srgbClr val="7030A0"/>
                </a:solidFill>
                <a:cs typeface="+mj-cs"/>
              </a:rPr>
              <a:t>متوسطة المقاومة</a:t>
            </a:r>
            <a:r>
              <a:rPr lang="ar-IQ" sz="2400" dirty="0">
                <a:cs typeface="+mj-cs"/>
              </a:rPr>
              <a:t>: الطماطة – الفلفل – اللهانة – القرنابيط – الخس – البطاطا – الذرة الحلوة –    الجزر – البصل – البزاليا – القرع – الخيار – البطيخ – الرقي – البروكولي  </a:t>
            </a:r>
          </a:p>
          <a:p>
            <a:pPr marL="0" indent="0" algn="just" rtl="1">
              <a:buNone/>
            </a:pPr>
            <a:r>
              <a:rPr lang="ar-IQ" sz="2400" dirty="0" smtClean="0">
                <a:solidFill>
                  <a:srgbClr val="FF3399"/>
                </a:solidFill>
                <a:cs typeface="+mj-cs"/>
              </a:rPr>
              <a:t>ج-</a:t>
            </a:r>
            <a:r>
              <a:rPr lang="ar-IQ" sz="2400" dirty="0" smtClean="0">
                <a:cs typeface="+mj-cs"/>
              </a:rPr>
              <a:t> </a:t>
            </a:r>
            <a:r>
              <a:rPr lang="ar-IQ" sz="2400" dirty="0" smtClean="0">
                <a:solidFill>
                  <a:srgbClr val="7030A0"/>
                </a:solidFill>
                <a:cs typeface="+mj-cs"/>
              </a:rPr>
              <a:t>خضراوات </a:t>
            </a:r>
            <a:r>
              <a:rPr lang="ar-IQ" sz="2400" dirty="0">
                <a:solidFill>
                  <a:srgbClr val="7030A0"/>
                </a:solidFill>
                <a:cs typeface="+mj-cs"/>
              </a:rPr>
              <a:t>واطئة او قليلة المقاومة للملوحة</a:t>
            </a:r>
            <a:r>
              <a:rPr lang="ar-IQ" sz="2400" dirty="0">
                <a:cs typeface="+mj-cs"/>
              </a:rPr>
              <a:t> مثل:الفجل – الفاصوليا – الكرفس </a:t>
            </a:r>
            <a:endParaRPr lang="en-US" sz="2400" dirty="0">
              <a:cs typeface="+mj-cs"/>
            </a:endParaRPr>
          </a:p>
        </p:txBody>
      </p:sp>
    </p:spTree>
    <p:extLst>
      <p:ext uri="{BB962C8B-B14F-4D97-AF65-F5344CB8AC3E}">
        <p14:creationId xmlns:p14="http://schemas.microsoft.com/office/powerpoint/2010/main" val="100211996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تؤدي </a:t>
            </a:r>
            <a:r>
              <a:rPr lang="ar-IQ" sz="2400" dirty="0">
                <a:cs typeface="+mj-cs"/>
              </a:rPr>
              <a:t>الملوحة الى قلة او ضعف امتصاص الماء من التربة بالنسبة للبذور النابتة او بالنسبة لجذور النباتات وتتسبب عن زيادة تركيز املاح الصوديوم والمغنيسيوم والكلور والكبريت والكاربونات والبيكاربونات والبورون وغيرها كذلك الاستعمال العشوائي للاسمدة الكيميائية. ومن اعراض الزيادة في تركيز الاملاح هو انها تسبب اضرارا كبيرة بالجذور مما يؤثر في النمو الخضري نتيجة لقلة امتصاص النبات للماء او للتأثير السام لبعض الايونات فيقل نمو النبات ويبطء او يتوقف النشاط المرستيمي وتبقى النباتات قصيرة دون الحد الطبيعي وينخفض وزن المادة الجافة ويقل الحاصل وتصفر الاوراق ثم تتلون بلون بني ثم تموت, وعند زيادة التركيز تبدا اعراض السمية في الظهور على النبات وتكون على شكل احتراق لحواف الاوراق مع تقزم شديد للنبات وتاخير الازهار وقلة عدد الازهار والثمار المتكونة وقصر دورة حياة النبات. </a:t>
            </a:r>
            <a:endParaRPr lang="en-US" sz="2400" dirty="0">
              <a:cs typeface="+mj-cs"/>
            </a:endParaRPr>
          </a:p>
        </p:txBody>
      </p:sp>
    </p:spTree>
    <p:extLst>
      <p:ext uri="{BB962C8B-B14F-4D97-AF65-F5344CB8AC3E}">
        <p14:creationId xmlns:p14="http://schemas.microsoft.com/office/powerpoint/2010/main" val="298256426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0" indent="0" algn="just" rtl="1">
              <a:buNone/>
            </a:pPr>
            <a:endParaRPr lang="ar-IQ" sz="2400" dirty="0" smtClean="0">
              <a:cs typeface="+mj-cs"/>
            </a:endParaRPr>
          </a:p>
          <a:p>
            <a:pPr marL="0" indent="0" algn="just" rtl="1">
              <a:buNone/>
            </a:pPr>
            <a:r>
              <a:rPr lang="ar-IQ" sz="2400" dirty="0">
                <a:cs typeface="+mj-cs"/>
              </a:rPr>
              <a:t> </a:t>
            </a:r>
            <a:r>
              <a:rPr lang="ar-IQ" sz="2400" dirty="0" smtClean="0">
                <a:cs typeface="+mj-cs"/>
              </a:rPr>
              <a:t>     اما </a:t>
            </a:r>
            <a:r>
              <a:rPr lang="ar-IQ" sz="2400" dirty="0">
                <a:cs typeface="+mj-cs"/>
              </a:rPr>
              <a:t>اسباب انتشار تاثير الملوحة فيعود الى ان معظم الاراضي الزراعية في المناطق الجافة تحتوي على معدلات كبيرة من الاملاح وتزداد المشكلة سوءا″ في المناطق التي تعتمد على المياه الجوفية الحاوية على نسبة من الاملاح التي تتراكم في التربة الزراعية ويكون من الصعب جدا ازاحتها خاصة في الاراضي ذات الصرف السيء. </a:t>
            </a:r>
            <a:endParaRPr lang="ar-IQ" sz="2400" dirty="0" smtClean="0">
              <a:cs typeface="+mj-cs"/>
            </a:endParaRPr>
          </a:p>
          <a:p>
            <a:pPr marL="0" indent="0" algn="just" rtl="1">
              <a:buNone/>
            </a:pPr>
            <a:r>
              <a:rPr lang="ar-IQ" sz="2400" dirty="0">
                <a:cs typeface="+mj-cs"/>
              </a:rPr>
              <a:t> </a:t>
            </a:r>
            <a:r>
              <a:rPr lang="ar-IQ" sz="2400" dirty="0" smtClean="0">
                <a:cs typeface="+mj-cs"/>
              </a:rPr>
              <a:t>      وللوقاية </a:t>
            </a:r>
            <a:r>
              <a:rPr lang="ar-IQ" sz="2400" dirty="0">
                <a:cs typeface="+mj-cs"/>
              </a:rPr>
              <a:t>من الملوحة او الحد منها يكون في: </a:t>
            </a:r>
          </a:p>
          <a:p>
            <a:pPr marL="457200" indent="-457200" algn="just" rtl="1">
              <a:buClr>
                <a:srgbClr val="FF3399"/>
              </a:buClr>
              <a:buFont typeface="+mj-lt"/>
              <a:buAutoNum type="arabicPeriod"/>
            </a:pPr>
            <a:r>
              <a:rPr lang="ar-IQ" sz="2400" dirty="0" smtClean="0">
                <a:cs typeface="+mj-cs"/>
              </a:rPr>
              <a:t>وجود </a:t>
            </a:r>
            <a:r>
              <a:rPr lang="ar-IQ" sz="2400" dirty="0">
                <a:cs typeface="+mj-cs"/>
              </a:rPr>
              <a:t>الصرف الجيد والمياه غير الحاوية على الاملاح ويمكن استصلاح الارض المالحة بواسطة غسلها ويكون ذلك باضافة كميات كبيرة من الماء لابعاد الاملاح عن منطقة نمو الجذور </a:t>
            </a:r>
            <a:r>
              <a:rPr lang="ar-IQ" sz="2400" dirty="0" smtClean="0">
                <a:cs typeface="+mj-cs"/>
              </a:rPr>
              <a:t>.</a:t>
            </a:r>
            <a:endParaRPr lang="ar-IQ" sz="2400" dirty="0">
              <a:cs typeface="+mj-cs"/>
            </a:endParaRPr>
          </a:p>
          <a:p>
            <a:pPr marL="457200" indent="-457200" algn="just" rtl="1">
              <a:buClr>
                <a:srgbClr val="FF3399"/>
              </a:buClr>
              <a:buFont typeface="+mj-lt"/>
              <a:buAutoNum type="arabicPeriod"/>
            </a:pPr>
            <a:r>
              <a:rPr lang="ar-IQ" sz="2400" dirty="0" smtClean="0">
                <a:cs typeface="+mj-cs"/>
              </a:rPr>
              <a:t>يمكن </a:t>
            </a:r>
            <a:r>
              <a:rPr lang="ar-IQ" sz="2400" dirty="0">
                <a:cs typeface="+mj-cs"/>
              </a:rPr>
              <a:t>استخدام المقننات المائية مثل الري بالتنقيط وعمل المساطب وزراعة النبات في الثلث العلوي من قناة الري لتقليل تاثيرهذه </a:t>
            </a:r>
            <a:r>
              <a:rPr lang="ar-IQ" sz="2400" dirty="0" smtClean="0">
                <a:cs typeface="+mj-cs"/>
              </a:rPr>
              <a:t>الاملاح.</a:t>
            </a:r>
            <a:endParaRPr lang="ar-IQ" sz="2400" dirty="0">
              <a:cs typeface="+mj-cs"/>
            </a:endParaRPr>
          </a:p>
          <a:p>
            <a:pPr marL="457200" indent="-457200" algn="just" rtl="1">
              <a:buClr>
                <a:srgbClr val="FF3399"/>
              </a:buClr>
              <a:buFont typeface="+mj-lt"/>
              <a:buAutoNum type="arabicPeriod"/>
            </a:pPr>
            <a:r>
              <a:rPr lang="ar-IQ" sz="2400" dirty="0" smtClean="0">
                <a:cs typeface="+mj-cs"/>
              </a:rPr>
              <a:t>استخدام </a:t>
            </a:r>
            <a:r>
              <a:rPr lang="ar-IQ" sz="2400" dirty="0">
                <a:cs typeface="+mj-cs"/>
              </a:rPr>
              <a:t>انواع او اصناف قليلة التأثر بالاملاح. </a:t>
            </a:r>
          </a:p>
          <a:p>
            <a:pPr marL="0" indent="0" algn="just" rtl="1">
              <a:buNone/>
            </a:pPr>
            <a:endParaRPr lang="en-US" sz="2400" dirty="0">
              <a:cs typeface="+mj-cs"/>
            </a:endParaRPr>
          </a:p>
        </p:txBody>
      </p:sp>
    </p:spTree>
    <p:extLst>
      <p:ext uri="{BB962C8B-B14F-4D97-AF65-F5344CB8AC3E}">
        <p14:creationId xmlns:p14="http://schemas.microsoft.com/office/powerpoint/2010/main" val="2359985910"/>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514350" indent="-514350" algn="just" rtl="1">
              <a:buClr>
                <a:srgbClr val="FF3399"/>
              </a:buClr>
              <a:buFont typeface="+mj-lt"/>
              <a:buAutoNum type="arabicPeriod" startAt="4"/>
            </a:pPr>
            <a:r>
              <a:rPr lang="ar-IQ" sz="2800" b="1" dirty="0" smtClean="0">
                <a:solidFill>
                  <a:schemeClr val="accent2">
                    <a:lumMod val="75000"/>
                  </a:schemeClr>
                </a:solidFill>
                <a:cs typeface="+mj-cs"/>
              </a:rPr>
              <a:t>رطوبة </a:t>
            </a:r>
            <a:r>
              <a:rPr lang="ar-IQ" sz="2800" b="1" dirty="0">
                <a:solidFill>
                  <a:schemeClr val="accent2">
                    <a:lumMod val="75000"/>
                  </a:schemeClr>
                </a:solidFill>
                <a:cs typeface="+mj-cs"/>
              </a:rPr>
              <a:t>التربة (المـــاء)</a:t>
            </a:r>
          </a:p>
          <a:p>
            <a:pPr marL="0" indent="0" algn="just" rtl="1">
              <a:buNone/>
            </a:pPr>
            <a:r>
              <a:rPr lang="ar-IQ" sz="2800" dirty="0">
                <a:cs typeface="+mj-cs"/>
              </a:rPr>
              <a:t>  </a:t>
            </a:r>
            <a:r>
              <a:rPr lang="ar-IQ" sz="2800" dirty="0" smtClean="0">
                <a:cs typeface="+mj-cs"/>
              </a:rPr>
              <a:t>     </a:t>
            </a:r>
            <a:r>
              <a:rPr lang="ar-IQ" sz="2400" dirty="0" smtClean="0">
                <a:cs typeface="+mj-cs"/>
              </a:rPr>
              <a:t>يعد </a:t>
            </a:r>
            <a:r>
              <a:rPr lang="ar-IQ" sz="2400" dirty="0">
                <a:cs typeface="+mj-cs"/>
              </a:rPr>
              <a:t>الماء من العوامل البيئية المهمة المؤثرة في نمو محاصيل الخضر ويجب ان يتوفر طوال حياة النبات ابتداء من زراعة البذور الى جني الحاصل وبنفس الوقت يجب ان لاتزيد كمية الرطوبة عن السعة الحقلية لان ذلك يسبب نقص كمية الاوكسجين المتوفر للنبات في منطقة الجذور ولاتنقص عن الحد اللازم للنمو وانتاج الحاصل وتسمى هذه المرحلة بالمرحلة الحرجة </a:t>
            </a:r>
            <a:r>
              <a:rPr lang="en-US" sz="2400" dirty="0">
                <a:solidFill>
                  <a:schemeClr val="accent1">
                    <a:lumMod val="75000"/>
                  </a:schemeClr>
                </a:solidFill>
                <a:cs typeface="+mj-cs"/>
              </a:rPr>
              <a:t>Critical</a:t>
            </a:r>
            <a:r>
              <a:rPr lang="en-US" sz="2400" dirty="0">
                <a:cs typeface="+mj-cs"/>
              </a:rPr>
              <a:t> </a:t>
            </a:r>
            <a:r>
              <a:rPr lang="ar-IQ" sz="2400" dirty="0">
                <a:cs typeface="+mj-cs"/>
              </a:rPr>
              <a:t>للنبات وتعرف بانها المرحلة من حياة النبات التي يحتاج فيها الى  كمية مناسبة  من الماء لان اي نقص او زيادة في الماء يؤدي الى قلة النمو ثم قلة كمية الحاصل وهذه المرحلة تختلف حسب نوع المحصول فمثلا تعد مرحلة الازهار والاخصاب هي المرحلة الحرجة للمحاصيل الثمرية بينما مرحلة تكون الدرنات في البطاطا والجذور في الجزر هي المرحلة الحرجة في المحاصيل الدرنية والجذرية في حين تعد مرحلة الازهار هي المرحلة الحرجة للمحاصيل الورقية.</a:t>
            </a:r>
          </a:p>
          <a:p>
            <a:pPr marL="0" indent="0" algn="just" rtl="1">
              <a:buNone/>
            </a:pPr>
            <a:endParaRPr lang="en-US" sz="2400" dirty="0">
              <a:cs typeface="+mj-cs"/>
            </a:endParaRPr>
          </a:p>
        </p:txBody>
      </p:sp>
    </p:spTree>
    <p:extLst>
      <p:ext uri="{BB962C8B-B14F-4D97-AF65-F5344CB8AC3E}">
        <p14:creationId xmlns:p14="http://schemas.microsoft.com/office/powerpoint/2010/main" val="3220519217"/>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marL="0" indent="0" algn="just" rtl="1">
              <a:buNone/>
            </a:pPr>
            <a:r>
              <a:rPr lang="ar-IQ" sz="2400" dirty="0" smtClean="0">
                <a:cs typeface="+mj-cs"/>
              </a:rPr>
              <a:t>       ويوضح </a:t>
            </a:r>
            <a:r>
              <a:rPr lang="ar-IQ" sz="2400" dirty="0">
                <a:cs typeface="+mj-cs"/>
              </a:rPr>
              <a:t>الجدول التالي الفترة الحرجة لحاجة محاصيل الخضر للماء. </a:t>
            </a:r>
            <a:endParaRPr lang="ar-IQ" sz="2400" dirty="0" smtClean="0">
              <a:cs typeface="+mj-cs"/>
            </a:endParaRPr>
          </a:p>
          <a:p>
            <a:pPr marL="0" indent="0" algn="just" rtl="1">
              <a:buNone/>
            </a:pPr>
            <a:endParaRPr lang="ar-IQ" sz="2400" dirty="0">
              <a:cs typeface="+mj-cs"/>
            </a:endParaRPr>
          </a:p>
          <a:p>
            <a:pPr marL="0" indent="0" algn="just" rtl="1">
              <a:buNone/>
            </a:pPr>
            <a:endParaRPr lang="en-US" sz="2400" dirty="0">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1298298631"/>
              </p:ext>
            </p:extLst>
          </p:nvPr>
        </p:nvGraphicFramePr>
        <p:xfrm>
          <a:off x="1219200" y="1066799"/>
          <a:ext cx="6781800" cy="4787109"/>
        </p:xfrm>
        <a:graphic>
          <a:graphicData uri="http://schemas.openxmlformats.org/drawingml/2006/table">
            <a:tbl>
              <a:tblPr firstRow="1" bandRow="1">
                <a:effectLst>
                  <a:innerShdw blurRad="63500" dist="50800" dir="18900000">
                    <a:prstClr val="black">
                      <a:alpha val="50000"/>
                    </a:prstClr>
                  </a:innerShdw>
                </a:effectLst>
                <a:tableStyleId>{F5AB1C69-6EDB-4FF4-983F-18BD219EF322}</a:tableStyleId>
              </a:tblPr>
              <a:tblGrid>
                <a:gridCol w="3390900"/>
                <a:gridCol w="3390900"/>
              </a:tblGrid>
              <a:tr h="760249">
                <a:tc>
                  <a:txBody>
                    <a:bodyPr/>
                    <a:lstStyle/>
                    <a:p>
                      <a:pPr algn="r"/>
                      <a:r>
                        <a:rPr lang="ar-IQ" sz="2400" dirty="0" smtClean="0">
                          <a:cs typeface="+mj-cs"/>
                        </a:rPr>
                        <a:t>المرحلة الحرجة(الوقت الحرج) لحاجة المحصول للماء</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r"/>
                      <a:r>
                        <a:rPr lang="ar-IQ" sz="2400" dirty="0" smtClean="0">
                          <a:cs typeface="+mj-cs"/>
                        </a:rPr>
                        <a:t>اسم المحصول</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440461">
                <a:tc>
                  <a:txBody>
                    <a:bodyPr/>
                    <a:lstStyle/>
                    <a:p>
                      <a:pPr algn="just" rtl="1"/>
                      <a:r>
                        <a:rPr lang="ar-IQ" sz="2000" dirty="0" smtClean="0">
                          <a:cs typeface="+mj-cs"/>
                        </a:rPr>
                        <a:t>انبات البذور</a:t>
                      </a:r>
                      <a:endParaRPr lang="en-US" sz="2000" dirty="0">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جميع الخضر خاصة الصيفية والخريفية</a:t>
                      </a:r>
                      <a:endParaRPr lang="en-US" sz="2000" b="0" dirty="0">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التلقيح وكبر حجم القرون</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فاصوليا الليما</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كبر حجم القرون</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الفاصوليا الخضراء والبزاليا</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كبر حجم الرؤؤس</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اللهانة والقرنابيط والبروكلي</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كبر حجم الجذور والابصال والدرنات</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الجزر,الفجل,الشلغم,البصل والبطاطا</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الازهار والثمار والبذور</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الخيار وقرع الكوسة</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عقد الثمار وبداية تطورها</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البطيخ والرقي</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تطور الثمرة من الازهار الى الجني</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الطماطة,الفلفل والباذنجان</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440461">
                <a:tc>
                  <a:txBody>
                    <a:bodyPr/>
                    <a:lstStyle/>
                    <a:p>
                      <a:pPr algn="just" rtl="1"/>
                      <a:r>
                        <a:rPr lang="ar-IQ" sz="2000" dirty="0" smtClean="0">
                          <a:cs typeface="+mj-cs"/>
                        </a:rPr>
                        <a:t>تطور العرانيس</a:t>
                      </a:r>
                      <a:endParaRPr lang="en-US" sz="20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just" rtl="1"/>
                      <a:r>
                        <a:rPr lang="ar-IQ" sz="2000" b="0" dirty="0" smtClean="0">
                          <a:cs typeface="+mj-cs"/>
                        </a:rPr>
                        <a:t>الذرة الحلوة </a:t>
                      </a:r>
                      <a:endParaRPr lang="en-US" sz="2000" b="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135144563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ويسبب </a:t>
            </a:r>
            <a:r>
              <a:rPr lang="ar-IQ" sz="2400" dirty="0">
                <a:cs typeface="+mj-cs"/>
              </a:rPr>
              <a:t>الماء الزائد عن حاجة النبات ذبولا للنباتات واذا طالت فترة بقائه دون ان ينصرف يسبب ضررا للجذور ويقلل من نموها بسبب نقص التهوية في التربة وبالتالي يقلل من حصولها على المواد الغذائية مما يسبب اصفرار المجموع الخضري وظهور اعراض نقص العناصر. اما قلة الماء(الجفاف) فيسبب ذبول وتقزم النبات وتشوها للثمار ويسبب الري في درجات الحرارة المرتفعة احتراق الاوراق وتشقق الثمار وتظهر الرطوبة والماء الزائد عادة في الاراضي الثقيلة السيئة الصرف في حين يظهر الجفاف في الاراضي الرملية الخفيفة لزيادة المؤثرات الجوية من الحرارة والرطوبة الغير مرغوبة التي لها تاثير سيئ على النبات. ولتجنب هذه الحالات يجب المحافظة على معدلات واوقات الري وكذلك المحافظة على عدم ارتفاع او انخفاض درجات الحرارة عن المعدل الطبيعي للنباتات في حالة الزراعة المحمية. </a:t>
            </a:r>
            <a:endParaRPr lang="en-US" sz="2400" dirty="0">
              <a:cs typeface="+mj-cs"/>
            </a:endParaRPr>
          </a:p>
        </p:txBody>
      </p:sp>
    </p:spTree>
    <p:extLst>
      <p:ext uri="{BB962C8B-B14F-4D97-AF65-F5344CB8AC3E}">
        <p14:creationId xmlns:p14="http://schemas.microsoft.com/office/powerpoint/2010/main" val="259111728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كما </a:t>
            </a:r>
            <a:r>
              <a:rPr lang="ar-IQ" sz="2400" dirty="0">
                <a:cs typeface="+mj-cs"/>
              </a:rPr>
              <a:t>يمكن معرفة حاجة محاصيل الخضر للماء من ملاحظة بعض الظواهر </a:t>
            </a:r>
            <a:r>
              <a:rPr lang="ar-IQ" sz="2400" dirty="0" smtClean="0">
                <a:cs typeface="+mj-cs"/>
              </a:rPr>
              <a:t>ومنها</a:t>
            </a:r>
          </a:p>
          <a:p>
            <a:pPr marL="457200" indent="-457200" algn="just" rtl="1">
              <a:buClr>
                <a:srgbClr val="FF3399"/>
              </a:buClr>
              <a:buFont typeface="+mj-lt"/>
              <a:buAutoNum type="arabicPeriod"/>
            </a:pPr>
            <a:r>
              <a:rPr lang="ar-IQ" sz="2400" dirty="0" smtClean="0">
                <a:cs typeface="+mj-cs"/>
              </a:rPr>
              <a:t>ذبول </a:t>
            </a:r>
            <a:r>
              <a:rPr lang="ar-IQ" sz="2400" dirty="0">
                <a:cs typeface="+mj-cs"/>
              </a:rPr>
              <a:t>النبات عدا وقت الظهيرة اذ يحصل الذبول المؤقت احيانا نتيجة زيادة عملية </a:t>
            </a:r>
            <a:r>
              <a:rPr lang="ar-IQ" sz="2400" dirty="0" smtClean="0">
                <a:cs typeface="+mj-cs"/>
              </a:rPr>
              <a:t>النتح.</a:t>
            </a:r>
          </a:p>
          <a:p>
            <a:pPr marL="457200" indent="-457200" algn="just" rtl="1">
              <a:buClr>
                <a:srgbClr val="FF3399"/>
              </a:buClr>
              <a:buFont typeface="+mj-lt"/>
              <a:buAutoNum type="arabicPeriod"/>
            </a:pPr>
            <a:r>
              <a:rPr lang="ar-IQ" sz="2400" dirty="0" smtClean="0">
                <a:cs typeface="+mj-cs"/>
              </a:rPr>
              <a:t>مظهر </a:t>
            </a:r>
            <a:r>
              <a:rPr lang="ar-IQ" sz="2400" dirty="0">
                <a:cs typeface="+mj-cs"/>
              </a:rPr>
              <a:t>وملمس التربة اذ ان التربة المشبعة بالماء يكون لونها </a:t>
            </a:r>
            <a:r>
              <a:rPr lang="ar-IQ" sz="2400" dirty="0" smtClean="0">
                <a:cs typeface="+mj-cs"/>
              </a:rPr>
              <a:t>داكن.</a:t>
            </a:r>
          </a:p>
          <a:p>
            <a:pPr marL="457200" indent="-457200" algn="just" rtl="1">
              <a:buClr>
                <a:srgbClr val="FF3399"/>
              </a:buClr>
              <a:buFont typeface="+mj-lt"/>
              <a:buAutoNum type="arabicPeriod"/>
            </a:pPr>
            <a:r>
              <a:rPr lang="ar-IQ" sz="2400" dirty="0" smtClean="0">
                <a:cs typeface="+mj-cs"/>
              </a:rPr>
              <a:t>بطء </a:t>
            </a:r>
            <a:r>
              <a:rPr lang="ar-IQ" sz="2400" dirty="0">
                <a:cs typeface="+mj-cs"/>
              </a:rPr>
              <a:t>النمو نتيجة لقلة امتصاص الماء من </a:t>
            </a:r>
            <a:r>
              <a:rPr lang="ar-IQ" sz="2400" dirty="0" smtClean="0">
                <a:cs typeface="+mj-cs"/>
              </a:rPr>
              <a:t>التربة.</a:t>
            </a:r>
          </a:p>
          <a:p>
            <a:pPr marL="457200" indent="-457200" algn="just" rtl="1">
              <a:buClr>
                <a:srgbClr val="FF3399"/>
              </a:buClr>
              <a:buFont typeface="+mj-lt"/>
              <a:buAutoNum type="arabicPeriod"/>
            </a:pPr>
            <a:r>
              <a:rPr lang="ar-IQ" sz="2400" dirty="0" smtClean="0">
                <a:cs typeface="+mj-cs"/>
              </a:rPr>
              <a:t>انسجة </a:t>
            </a:r>
            <a:r>
              <a:rPr lang="ar-IQ" sz="2400" dirty="0">
                <a:cs typeface="+mj-cs"/>
              </a:rPr>
              <a:t>النبات النامي تكون ذات لون اخضر فاتح عند نقص الماء ويكون لون الاوراق اخضر مزرق او رمادي في حالات النقص </a:t>
            </a:r>
            <a:r>
              <a:rPr lang="ar-IQ" sz="2400" dirty="0" smtClean="0">
                <a:cs typeface="+mj-cs"/>
              </a:rPr>
              <a:t>الشديد.</a:t>
            </a:r>
          </a:p>
          <a:p>
            <a:pPr marL="457200" indent="-457200" algn="just" rtl="1">
              <a:buClr>
                <a:srgbClr val="FF3399"/>
              </a:buClr>
              <a:buFont typeface="+mj-lt"/>
              <a:buAutoNum type="arabicPeriod"/>
            </a:pPr>
            <a:r>
              <a:rPr lang="ar-IQ" sz="2400" dirty="0" smtClean="0">
                <a:cs typeface="+mj-cs"/>
              </a:rPr>
              <a:t>يمكن </a:t>
            </a:r>
            <a:r>
              <a:rPr lang="ar-IQ" sz="2400" dirty="0">
                <a:cs typeface="+mj-cs"/>
              </a:rPr>
              <a:t>تقدير تركيز العصارة النباتية لمعرفة كمية الرطوبة في النبات باستعمال جهاز الرفركتوميتر </a:t>
            </a:r>
            <a:r>
              <a:rPr lang="en-US" sz="2400" dirty="0" smtClean="0">
                <a:solidFill>
                  <a:schemeClr val="accent1">
                    <a:lumMod val="75000"/>
                  </a:schemeClr>
                </a:solidFill>
                <a:cs typeface="+mj-cs"/>
              </a:rPr>
              <a:t>Refractometer</a:t>
            </a:r>
            <a:r>
              <a:rPr lang="ar-IQ" sz="2400" dirty="0" smtClean="0">
                <a:cs typeface="+mj-cs"/>
              </a:rPr>
              <a:t>.</a:t>
            </a:r>
            <a:endParaRPr lang="en-US" sz="2400" dirty="0">
              <a:cs typeface="+mj-cs"/>
            </a:endParaRPr>
          </a:p>
        </p:txBody>
      </p:sp>
    </p:spTree>
    <p:extLst>
      <p:ext uri="{BB962C8B-B14F-4D97-AF65-F5344CB8AC3E}">
        <p14:creationId xmlns:p14="http://schemas.microsoft.com/office/powerpoint/2010/main" val="402693170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smtClean="0">
                <a:solidFill>
                  <a:schemeClr val="accent2">
                    <a:lumMod val="75000"/>
                  </a:schemeClr>
                </a:solidFill>
              </a:rPr>
              <a:t>ثانياً: </a:t>
            </a:r>
            <a:r>
              <a:rPr lang="ar-IQ" sz="2800" b="1" dirty="0">
                <a:solidFill>
                  <a:schemeClr val="accent2">
                    <a:lumMod val="75000"/>
                  </a:schemeClr>
                </a:solidFill>
              </a:rPr>
              <a:t>العوامل الارضية (عوامل التربة) </a:t>
            </a:r>
            <a:endParaRPr lang="en-US" sz="2800" b="1" dirty="0">
              <a:solidFill>
                <a:schemeClr val="accent2">
                  <a:lumMod val="75000"/>
                </a:schemeClr>
              </a:solidFill>
            </a:endParaRPr>
          </a:p>
        </p:txBody>
      </p:sp>
      <p:sp>
        <p:nvSpPr>
          <p:cNvPr id="3" name="Content Placeholder 2"/>
          <p:cNvSpPr>
            <a:spLocks noGrp="1"/>
          </p:cNvSpPr>
          <p:nvPr>
            <p:ph idx="1"/>
          </p:nvPr>
        </p:nvSpPr>
        <p:spPr>
          <a:xfrm>
            <a:off x="457200" y="1295400"/>
            <a:ext cx="8229600" cy="5562600"/>
          </a:xfrm>
        </p:spPr>
        <p:txBody>
          <a:bodyPr>
            <a:noAutofit/>
          </a:bodyPr>
          <a:lstStyle/>
          <a:p>
            <a:pPr marL="0" indent="0" algn="just" rtl="1">
              <a:buNone/>
            </a:pPr>
            <a:r>
              <a:rPr lang="ar-IQ" sz="2400" dirty="0">
                <a:cs typeface="+mj-cs"/>
              </a:rPr>
              <a:t> </a:t>
            </a:r>
            <a:r>
              <a:rPr lang="ar-IQ" sz="2400" dirty="0" smtClean="0">
                <a:cs typeface="+mj-cs"/>
              </a:rPr>
              <a:t>       تقسم </a:t>
            </a:r>
            <a:r>
              <a:rPr lang="ar-IQ" sz="2400" dirty="0">
                <a:cs typeface="+mj-cs"/>
              </a:rPr>
              <a:t>الترب حسب احتوائها على حبيبات الرمل </a:t>
            </a:r>
            <a:r>
              <a:rPr lang="en-US" sz="2400" dirty="0">
                <a:solidFill>
                  <a:schemeClr val="accent1">
                    <a:lumMod val="75000"/>
                  </a:schemeClr>
                </a:solidFill>
                <a:latin typeface="Times New Roman" panose="02020603050405020304" pitchFamily="18" charset="0"/>
                <a:cs typeface="Times New Roman" panose="02020603050405020304" pitchFamily="18" charset="0"/>
              </a:rPr>
              <a:t>Sand</a:t>
            </a:r>
            <a:r>
              <a:rPr lang="en-US" sz="2400" dirty="0">
                <a:cs typeface="+mj-cs"/>
              </a:rPr>
              <a:t> </a:t>
            </a:r>
            <a:r>
              <a:rPr lang="ar-IQ" sz="2400" dirty="0">
                <a:cs typeface="+mj-cs"/>
              </a:rPr>
              <a:t>والغرين </a:t>
            </a:r>
            <a:r>
              <a:rPr lang="en-US" sz="2400" dirty="0">
                <a:solidFill>
                  <a:schemeClr val="accent1">
                    <a:lumMod val="75000"/>
                  </a:schemeClr>
                </a:solidFill>
                <a:latin typeface="Times New Roman" panose="02020603050405020304" pitchFamily="18" charset="0"/>
                <a:cs typeface="Times New Roman" panose="02020603050405020304" pitchFamily="18" charset="0"/>
              </a:rPr>
              <a:t>Silt</a:t>
            </a:r>
            <a:r>
              <a:rPr lang="en-US" sz="2400" dirty="0">
                <a:cs typeface="+mj-cs"/>
              </a:rPr>
              <a:t> </a:t>
            </a:r>
            <a:r>
              <a:rPr lang="ar-IQ" sz="2400" dirty="0">
                <a:cs typeface="+mj-cs"/>
              </a:rPr>
              <a:t>والطين </a:t>
            </a:r>
            <a:r>
              <a:rPr lang="en-US" sz="2400" dirty="0">
                <a:solidFill>
                  <a:schemeClr val="accent1">
                    <a:lumMod val="75000"/>
                  </a:schemeClr>
                </a:solidFill>
                <a:latin typeface="Times New Roman" panose="02020603050405020304" pitchFamily="18" charset="0"/>
                <a:cs typeface="Times New Roman" panose="02020603050405020304" pitchFamily="18" charset="0"/>
              </a:rPr>
              <a:t>Clay</a:t>
            </a:r>
            <a:r>
              <a:rPr lang="en-US" sz="2400" dirty="0">
                <a:cs typeface="+mj-cs"/>
              </a:rPr>
              <a:t> </a:t>
            </a:r>
            <a:r>
              <a:rPr lang="ar-IQ" sz="2400" dirty="0">
                <a:cs typeface="+mj-cs"/>
              </a:rPr>
              <a:t>الى ثلاثة اقسام </a:t>
            </a:r>
            <a:r>
              <a:rPr lang="ar-IQ" sz="2400" dirty="0" smtClean="0">
                <a:cs typeface="+mj-cs"/>
              </a:rPr>
              <a:t>هي:</a:t>
            </a:r>
            <a:endParaRPr lang="ar-IQ" sz="2400" dirty="0">
              <a:cs typeface="+mj-cs"/>
            </a:endParaRPr>
          </a:p>
          <a:p>
            <a:pPr marL="457200" indent="-457200" algn="just" rtl="1">
              <a:buClr>
                <a:srgbClr val="FF3399"/>
              </a:buClr>
              <a:buFont typeface="+mj-lt"/>
              <a:buAutoNum type="arabicPeriod"/>
            </a:pPr>
            <a:r>
              <a:rPr lang="ar-IQ" sz="2400" b="1" dirty="0" smtClean="0">
                <a:solidFill>
                  <a:srgbClr val="7030A0"/>
                </a:solidFill>
                <a:cs typeface="+mj-cs"/>
              </a:rPr>
              <a:t>التربة </a:t>
            </a:r>
            <a:r>
              <a:rPr lang="ar-IQ" sz="2400" b="1" dirty="0">
                <a:solidFill>
                  <a:srgbClr val="7030A0"/>
                </a:solidFill>
                <a:cs typeface="+mj-cs"/>
              </a:rPr>
              <a:t>الرملية </a:t>
            </a:r>
            <a:r>
              <a:rPr lang="en-US" sz="2400" b="1" dirty="0">
                <a:solidFill>
                  <a:schemeClr val="accent1">
                    <a:lumMod val="75000"/>
                  </a:schemeClr>
                </a:solidFill>
                <a:latin typeface="Times New Roman" panose="02020603050405020304" pitchFamily="18" charset="0"/>
                <a:cs typeface="Times New Roman" panose="02020603050405020304" pitchFamily="18" charset="0"/>
              </a:rPr>
              <a:t>Sand Soil </a:t>
            </a:r>
          </a:p>
          <a:p>
            <a:pPr marL="0" indent="0" algn="just" rtl="1">
              <a:buClr>
                <a:srgbClr val="FF3399"/>
              </a:buClr>
              <a:buNone/>
            </a:pPr>
            <a:r>
              <a:rPr lang="ar-IQ" sz="2400" dirty="0" smtClean="0">
                <a:cs typeface="+mj-cs"/>
              </a:rPr>
              <a:t>       هي </a:t>
            </a:r>
            <a:r>
              <a:rPr lang="ar-IQ" sz="2400" dirty="0">
                <a:cs typeface="+mj-cs"/>
              </a:rPr>
              <a:t>تلك التربة التي لاتتجاوز فيها نسبة حبيبات الغرين والطين عن 15% وتكون جيدة التهوية نظرا لكبر حجم حبيباتها, قليلة الاحتفاظ بالماء لفترة معينة, ترتفع حرارتها بسرعة وتكون ملائمة لانتشار وتفرع المجموع الجذري سطحيا لذلك فهي صالحة لزراعة كثير من نباتات الخضر المبكرة بشرط العناية بالتسميد لامدادها بالعناصر الغذائية المطلوبة.</a:t>
            </a:r>
          </a:p>
          <a:p>
            <a:pPr marL="457200" indent="-457200" algn="just" rtl="1">
              <a:buClr>
                <a:srgbClr val="FF3399"/>
              </a:buClr>
              <a:buFont typeface="+mj-lt"/>
              <a:buAutoNum type="arabicPeriod" startAt="2"/>
            </a:pPr>
            <a:r>
              <a:rPr lang="ar-IQ" sz="2400" b="1" dirty="0" smtClean="0">
                <a:solidFill>
                  <a:srgbClr val="7030A0"/>
                </a:solidFill>
                <a:cs typeface="+mj-cs"/>
              </a:rPr>
              <a:t>التربة </a:t>
            </a:r>
            <a:r>
              <a:rPr lang="ar-IQ" sz="2400" b="1" dirty="0">
                <a:solidFill>
                  <a:srgbClr val="7030A0"/>
                </a:solidFill>
                <a:cs typeface="+mj-cs"/>
              </a:rPr>
              <a:t>الرملية المزيجية  </a:t>
            </a:r>
          </a:p>
          <a:p>
            <a:pPr marL="0" indent="0" algn="just" rtl="1">
              <a:buNone/>
            </a:pPr>
            <a:r>
              <a:rPr lang="ar-IQ" sz="2400" dirty="0" smtClean="0">
                <a:cs typeface="+mj-cs"/>
              </a:rPr>
              <a:t>       هي </a:t>
            </a:r>
            <a:r>
              <a:rPr lang="ar-IQ" sz="2400" dirty="0">
                <a:cs typeface="+mj-cs"/>
              </a:rPr>
              <a:t>التربة التي تحتوي على كمية كبيرة من الرمل كما  تحتوي على كمية مناسبة من الغرين والطين تتراوح بين 20 – 50 % مما يجعلها اكثر تماسكا من التربة الرملية وتمتاز بقدرة احتفاظها بالماء وجودة تهويتها وخصوبتها لانها تحتفظ بكمية مناسبة من العناصر الغذائية وتعد جيدة لانتاج الخضر لسهولة خدمتها في اغلب الاحوال.</a:t>
            </a:r>
            <a:endParaRPr lang="en-US" sz="2400" dirty="0">
              <a:cs typeface="+mj-cs"/>
            </a:endParaRPr>
          </a:p>
        </p:txBody>
      </p:sp>
    </p:spTree>
    <p:extLst>
      <p:ext uri="{BB962C8B-B14F-4D97-AF65-F5344CB8AC3E}">
        <p14:creationId xmlns:p14="http://schemas.microsoft.com/office/powerpoint/2010/main" val="256613557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0" indent="0" algn="just" rtl="1">
              <a:buNone/>
            </a:pPr>
            <a:endParaRPr lang="ar-IQ" sz="2400" dirty="0" smtClean="0">
              <a:cs typeface="+mj-cs"/>
            </a:endParaRPr>
          </a:p>
          <a:p>
            <a:pPr marL="0" indent="0" algn="just" rtl="1">
              <a:buNone/>
            </a:pPr>
            <a:r>
              <a:rPr lang="ar-IQ" sz="2400" dirty="0" smtClean="0">
                <a:cs typeface="+mj-cs"/>
              </a:rPr>
              <a:t>       يعد </a:t>
            </a:r>
            <a:r>
              <a:rPr lang="ar-IQ" sz="2400" dirty="0">
                <a:cs typeface="+mj-cs"/>
              </a:rPr>
              <a:t>الماء من الناحية الفسلجية  الوسط الامثل الذي تتم فيه جميع التفاعلات الكيمياوية والحيوية داخل النبات اذ يتم امتصاص العناصر الغذائية من التربة عن طريق دخول الماء وامتصاصه من قبل الجذوركما ان الماء يصعد الى النبات بواسطة الضغط الآزموزي حيث ينتقل من المناطق الاكثر احتواءا بالماء الى المناطق التي يكون فيها تركيز الماء قليل ويحدث ذلك اذا كان النتح قليل ومحلول التربة مركز ويتولد فرق في الجهد بين محلول التربة والمحلول المركز داخل الجذر الا ان 2% فقط من الماء الذي يمتصه النبات عن طريق المجموع الجذري يبقى في النبات ويفقد معظم الماء الممتص من الاوراق عن طريق النتح </a:t>
            </a:r>
            <a:r>
              <a:rPr lang="en-US" sz="2400" dirty="0">
                <a:solidFill>
                  <a:schemeClr val="accent1">
                    <a:lumMod val="75000"/>
                  </a:schemeClr>
                </a:solidFill>
                <a:cs typeface="+mj-cs"/>
              </a:rPr>
              <a:t>Transpiration</a:t>
            </a:r>
            <a:r>
              <a:rPr lang="en-US" sz="2400" dirty="0">
                <a:cs typeface="+mj-cs"/>
              </a:rPr>
              <a:t> </a:t>
            </a:r>
            <a:r>
              <a:rPr lang="ar-IQ" sz="2400" dirty="0">
                <a:cs typeface="+mj-cs"/>
              </a:rPr>
              <a:t>وعندما يختل التوازن بين امتصاص الماء من قبل الجذور وبين فقدانه بالنتح يحدث الذبول في النبات. وعندما تكون التربة جافة نجد ان النباتات تذبل بسرعة لذا يجب اضافة الماء الى التربة لضمان رجوع النبات الى حالته الطبيعية. وعندما تكون كمية الماء داخل النبات عالية نجد ان الخلايا الحارسه تصبح منتفخة </a:t>
            </a:r>
            <a:r>
              <a:rPr lang="en-US" sz="2400" dirty="0">
                <a:solidFill>
                  <a:schemeClr val="accent1">
                    <a:lumMod val="75000"/>
                  </a:schemeClr>
                </a:solidFill>
                <a:cs typeface="+mj-cs"/>
              </a:rPr>
              <a:t>Turgid </a:t>
            </a:r>
            <a:r>
              <a:rPr lang="ar-IQ" sz="2400" dirty="0">
                <a:cs typeface="+mj-cs"/>
              </a:rPr>
              <a:t>والثغور منتفخة مما يسبب زيادة النتح.</a:t>
            </a:r>
            <a:endParaRPr lang="en-US" sz="2400" dirty="0">
              <a:cs typeface="+mj-cs"/>
            </a:endParaRPr>
          </a:p>
        </p:txBody>
      </p:sp>
    </p:spTree>
    <p:extLst>
      <p:ext uri="{BB962C8B-B14F-4D97-AF65-F5344CB8AC3E}">
        <p14:creationId xmlns:p14="http://schemas.microsoft.com/office/powerpoint/2010/main" val="472820734"/>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705600"/>
          </a:xfrm>
        </p:spPr>
        <p:txBody>
          <a:bodyPr>
            <a:normAutofit/>
          </a:bodyPr>
          <a:lstStyle/>
          <a:p>
            <a:pPr marL="0" indent="0" algn="just" rtl="1">
              <a:buNone/>
            </a:pPr>
            <a:r>
              <a:rPr lang="ar-IQ" sz="2400" dirty="0" smtClean="0">
                <a:cs typeface="+mj-cs"/>
              </a:rPr>
              <a:t>       كما </a:t>
            </a:r>
            <a:r>
              <a:rPr lang="ar-IQ" sz="2400" dirty="0">
                <a:cs typeface="+mj-cs"/>
              </a:rPr>
              <a:t>ان الرطوبة بالنبات تؤثر تاثيرا مباشرا في عملية التمثيل الضوئي اذ تنخفض هذه العملية عند حصول الذبول في النبات ويعود ذلك الى النقص في انتفاخ الخلايا الحارسة وغلق الثغور وبالتالي قلة غاز ثاني اوكسيد الكاربون الداخل الى النبات. كما وجد ان النباتات الذابلة نادرا ما تجري فيها عملية التمثيل الضوئي بالسرعة نفسها التي تكون فيها بحالة طبيعية ولذلك فان امداد النباتات بالماء الكافي لتعويض الماء المفقود منه او احاطته برطوبة نسبية عالية لمنع هذا الفقد يعد من اهم الوسائل للحصول على نمو سريع. ونظرا لان السكريات التي تكونها الانسجة الخضراء تنتقل الى بقية اجزاء النبات على هيئة ذائبة فان تحليق او جرح الساق بطريقة تمنع الحركة الطولية او السفلية لهذه المواد الغذائية لابد ان يتسبب عنه ضرر بالغ للنبات فالجذور اذا لم تتمكن من الحصول على امدادات مستمرة من السكريات التي تمكنها من تكوين انسجة جديدة فان امتصاص الماء والعناصر الغذائية يقل معدله كثيرا ويتسبب عنه ضرر كبير للنمو الخضري وطالما ان النباتات تجد كل ما تحتاجه في الماء وان المستوى المائي بداخلها مناسب فان حركة السكريات وانتقالها خلال الانسجة الموصلة الى اماكن استهلاكها وخاصة مناطق النمو تتم بسهولة اما اذا قل المحتوى المائي داخل النبات فان النمو يتوقف ويترتب عليه عدم استهلاك المواد الغذائية بسرعة وبذلك تتعطل حركتها ويقل انتقالها ويترتب على ذلك تجمع السكريات الحديثة التكوين وتصبح الانسجة صلبة نتيجة لتكون الكثير من السليلوز وربما قد تتكون مركبات اخرى تتسبب في اعطاء الطعم المر لبعض الخضراوات. </a:t>
            </a:r>
            <a:endParaRPr lang="en-US" sz="2400" dirty="0">
              <a:cs typeface="+mj-cs"/>
            </a:endParaRPr>
          </a:p>
        </p:txBody>
      </p:sp>
    </p:spTree>
    <p:extLst>
      <p:ext uri="{BB962C8B-B14F-4D97-AF65-F5344CB8AC3E}">
        <p14:creationId xmlns:p14="http://schemas.microsoft.com/office/powerpoint/2010/main" val="3211799552"/>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endParaRPr lang="ar-IQ" sz="2400" dirty="0" smtClean="0">
              <a:cs typeface="+mj-cs"/>
            </a:endParaRPr>
          </a:p>
          <a:p>
            <a:pPr marL="0" indent="0" algn="just" rtl="1">
              <a:buNone/>
            </a:pPr>
            <a:r>
              <a:rPr lang="ar-IQ" sz="2400" dirty="0">
                <a:cs typeface="+mj-cs"/>
              </a:rPr>
              <a:t> </a:t>
            </a:r>
            <a:r>
              <a:rPr lang="ar-IQ" sz="2400" dirty="0" smtClean="0">
                <a:cs typeface="+mj-cs"/>
              </a:rPr>
              <a:t>      وبما </a:t>
            </a:r>
            <a:r>
              <a:rPr lang="ar-IQ" sz="2400" dirty="0">
                <a:cs typeface="+mj-cs"/>
              </a:rPr>
              <a:t>ان الماء يعد اهم عامل يحدد نجاح نمو النبات من ذلك تاتي اهمية النتح اذ انتجت بعض المواد التي تسمى بالمواد المضادة للنتح </a:t>
            </a:r>
            <a:r>
              <a:rPr lang="en-US" sz="2400" dirty="0" err="1">
                <a:solidFill>
                  <a:schemeClr val="accent1">
                    <a:lumMod val="75000"/>
                  </a:schemeClr>
                </a:solidFill>
                <a:cs typeface="+mj-cs"/>
              </a:rPr>
              <a:t>Antitranspiration</a:t>
            </a:r>
            <a:r>
              <a:rPr lang="en-US" sz="2400" dirty="0">
                <a:cs typeface="+mj-cs"/>
              </a:rPr>
              <a:t> </a:t>
            </a:r>
            <a:r>
              <a:rPr lang="ar-IQ" sz="2400" dirty="0">
                <a:cs typeface="+mj-cs"/>
              </a:rPr>
              <a:t>ترش في الفترات التي يكون فيها الماء قليل(الجفاف) وتؤثر في عملية فتح وغلق الثغور وبالتالي تقلل من فقدان الماء مثل المستحلبات الشمعية ومنها الفولوسايت </a:t>
            </a:r>
            <a:r>
              <a:rPr lang="en-US" sz="2400" dirty="0" err="1">
                <a:solidFill>
                  <a:schemeClr val="accent1">
                    <a:lumMod val="75000"/>
                  </a:schemeClr>
                </a:solidFill>
                <a:cs typeface="+mj-cs"/>
              </a:rPr>
              <a:t>Folocite</a:t>
            </a:r>
            <a:r>
              <a:rPr lang="en-US" sz="2400" dirty="0">
                <a:cs typeface="+mj-cs"/>
              </a:rPr>
              <a:t>  </a:t>
            </a:r>
            <a:r>
              <a:rPr lang="ar-IQ" sz="2400" dirty="0">
                <a:cs typeface="+mj-cs"/>
              </a:rPr>
              <a:t>والفابوركارد </a:t>
            </a:r>
            <a:r>
              <a:rPr lang="en-US" sz="2400" dirty="0" err="1">
                <a:solidFill>
                  <a:schemeClr val="accent1">
                    <a:lumMod val="75000"/>
                  </a:schemeClr>
                </a:solidFill>
                <a:cs typeface="+mj-cs"/>
              </a:rPr>
              <a:t>Vapour</a:t>
            </a:r>
            <a:r>
              <a:rPr lang="en-US" sz="2400" dirty="0">
                <a:solidFill>
                  <a:schemeClr val="accent1">
                    <a:lumMod val="75000"/>
                  </a:schemeClr>
                </a:solidFill>
                <a:cs typeface="+mj-cs"/>
              </a:rPr>
              <a:t> Guard </a:t>
            </a:r>
            <a:r>
              <a:rPr lang="ar-IQ" sz="2400" dirty="0">
                <a:cs typeface="+mj-cs"/>
              </a:rPr>
              <a:t>هذه المواد تغلق الثغور جزئيا وعندما تسقط على سطح الورقة يقل التبخر دون ان تؤثر في عملية البناء الضوئي. </a:t>
            </a:r>
            <a:endParaRPr lang="en-US" sz="2400" dirty="0">
              <a:cs typeface="+mj-cs"/>
            </a:endParaRPr>
          </a:p>
        </p:txBody>
      </p:sp>
    </p:spTree>
    <p:extLst>
      <p:ext uri="{BB962C8B-B14F-4D97-AF65-F5344CB8AC3E}">
        <p14:creationId xmlns:p14="http://schemas.microsoft.com/office/powerpoint/2010/main" val="2871981817"/>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smtClean="0">
                <a:solidFill>
                  <a:schemeClr val="accent2">
                    <a:lumMod val="75000"/>
                  </a:schemeClr>
                </a:solidFill>
              </a:rPr>
              <a:t>ثالثاً: </a:t>
            </a:r>
            <a:r>
              <a:rPr lang="ar-IQ" sz="2800" b="1" dirty="0">
                <a:solidFill>
                  <a:schemeClr val="accent2">
                    <a:lumMod val="75000"/>
                  </a:schemeClr>
                </a:solidFill>
              </a:rPr>
              <a:t>العوامل الداخلية (منظمات النمو الداخلية) </a:t>
            </a:r>
            <a:endParaRPr lang="en-US" sz="2800" b="1" dirty="0">
              <a:solidFill>
                <a:schemeClr val="accent2">
                  <a:lumMod val="75000"/>
                </a:schemeClr>
              </a:solidFill>
            </a:endParaRPr>
          </a:p>
        </p:txBody>
      </p:sp>
      <p:sp>
        <p:nvSpPr>
          <p:cNvPr id="3" name="Content Placeholder 2"/>
          <p:cNvSpPr>
            <a:spLocks noGrp="1"/>
          </p:cNvSpPr>
          <p:nvPr>
            <p:ph idx="1"/>
          </p:nvPr>
        </p:nvSpPr>
        <p:spPr>
          <a:xfrm>
            <a:off x="457200" y="1143000"/>
            <a:ext cx="8229600" cy="5638800"/>
          </a:xfrm>
        </p:spPr>
        <p:txBody>
          <a:bodyPr>
            <a:normAutofit lnSpcReduction="10000"/>
          </a:bodyPr>
          <a:lstStyle/>
          <a:p>
            <a:pPr marL="0" indent="0" algn="just" rtl="1">
              <a:buNone/>
            </a:pPr>
            <a:r>
              <a:rPr lang="ar-IQ" sz="2400" dirty="0">
                <a:cs typeface="+mj-cs"/>
              </a:rPr>
              <a:t> </a:t>
            </a:r>
            <a:r>
              <a:rPr lang="en-US" sz="2400" dirty="0" smtClean="0">
                <a:cs typeface="+mj-cs"/>
              </a:rPr>
              <a:t>      </a:t>
            </a:r>
            <a:r>
              <a:rPr lang="ar-IQ" sz="2400" dirty="0" smtClean="0">
                <a:cs typeface="+mj-cs"/>
              </a:rPr>
              <a:t>اظهرت </a:t>
            </a:r>
            <a:r>
              <a:rPr lang="ar-IQ" sz="2400" dirty="0">
                <a:cs typeface="+mj-cs"/>
              </a:rPr>
              <a:t>الدراسات ان نمو النبات لا يتطلب فقط الماء والضوء وثاني اوكسيد الكاربون والعناصر الغذائية المختلفة التي يمتصها النبات من بيئته وانما يحتاج ايضا الى مركبات عضوية خاصة تقوم بادوار معينة كعوامل مهمتها ربط نمو احد اجزاء النبات بنمو اجزاءه الاخرى. ويحتاج النبات الى مثل هذه المواد بتركيزات ضئيلة للغاية. ونتيجة للابحاث المكثفة في هذا المجال اصبح من الواضح ان هذه المركبات العضوية التي يطلق عليها اسم هرمونات </a:t>
            </a:r>
            <a:r>
              <a:rPr lang="en-US" sz="2400" dirty="0">
                <a:solidFill>
                  <a:schemeClr val="accent1">
                    <a:lumMod val="75000"/>
                  </a:schemeClr>
                </a:solidFill>
                <a:cs typeface="+mj-cs"/>
              </a:rPr>
              <a:t>Hormones</a:t>
            </a:r>
            <a:r>
              <a:rPr lang="en-US" sz="2400" dirty="0">
                <a:cs typeface="+mj-cs"/>
              </a:rPr>
              <a:t> </a:t>
            </a:r>
            <a:r>
              <a:rPr lang="ar-IQ" sz="2400" dirty="0">
                <a:cs typeface="+mj-cs"/>
              </a:rPr>
              <a:t>تلعب دورا حيويا واساسيا ليس في السيطرة على نمو النبات ككل بل ايضا في السيطرة على كل عضو من اعضاء النبات وان هناك خمسة مجاميع او انواع منها هي:</a:t>
            </a:r>
          </a:p>
          <a:p>
            <a:pPr marL="457200" indent="-457200" algn="just" rtl="1">
              <a:buClr>
                <a:srgbClr val="FF3399"/>
              </a:buClr>
              <a:buFont typeface="+mj-lt"/>
              <a:buAutoNum type="arabicPeriod"/>
            </a:pPr>
            <a:r>
              <a:rPr lang="ar-IQ" sz="2400" dirty="0" smtClean="0">
                <a:cs typeface="+mj-cs"/>
              </a:rPr>
              <a:t>الاوكسينات </a:t>
            </a:r>
            <a:r>
              <a:rPr lang="en-US" sz="2400" dirty="0" smtClean="0">
                <a:solidFill>
                  <a:schemeClr val="accent1">
                    <a:lumMod val="75000"/>
                  </a:schemeClr>
                </a:solidFill>
                <a:cs typeface="+mj-cs"/>
              </a:rPr>
              <a:t>Auxins</a:t>
            </a:r>
          </a:p>
          <a:p>
            <a:pPr marL="457200" indent="-457200" algn="just" rtl="1">
              <a:buClr>
                <a:srgbClr val="FF3399"/>
              </a:buClr>
              <a:buFont typeface="+mj-lt"/>
              <a:buAutoNum type="arabicPeriod"/>
            </a:pPr>
            <a:r>
              <a:rPr lang="ar-IQ" sz="2400" dirty="0" smtClean="0">
                <a:cs typeface="+mj-cs"/>
              </a:rPr>
              <a:t>الجبرلينات</a:t>
            </a:r>
            <a:r>
              <a:rPr lang="en-US" sz="2400" dirty="0" smtClean="0">
                <a:cs typeface="+mj-cs"/>
              </a:rPr>
              <a:t>           </a:t>
            </a:r>
            <a:r>
              <a:rPr lang="en-US" sz="2400" dirty="0" smtClean="0">
                <a:solidFill>
                  <a:schemeClr val="accent1">
                    <a:lumMod val="75000"/>
                  </a:schemeClr>
                </a:solidFill>
                <a:cs typeface="+mj-cs"/>
              </a:rPr>
              <a:t>Gibberellins</a:t>
            </a:r>
          </a:p>
          <a:p>
            <a:pPr marL="457200" indent="-457200" algn="just" rtl="1">
              <a:buClr>
                <a:srgbClr val="FF3399"/>
              </a:buClr>
              <a:buFont typeface="+mj-lt"/>
              <a:buAutoNum type="arabicPeriod"/>
            </a:pPr>
            <a:r>
              <a:rPr lang="ar-IQ" sz="2400" dirty="0" smtClean="0">
                <a:cs typeface="+mj-cs"/>
              </a:rPr>
              <a:t>السايتوكاينينات </a:t>
            </a:r>
            <a:r>
              <a:rPr lang="en-US" sz="2400" dirty="0" err="1" smtClean="0">
                <a:solidFill>
                  <a:schemeClr val="accent1">
                    <a:lumMod val="75000"/>
                  </a:schemeClr>
                </a:solidFill>
                <a:cs typeface="+mj-cs"/>
              </a:rPr>
              <a:t>Cytokinins</a:t>
            </a:r>
            <a:endParaRPr lang="en-US" sz="2400" dirty="0" smtClean="0">
              <a:solidFill>
                <a:schemeClr val="accent1">
                  <a:lumMod val="75000"/>
                </a:schemeClr>
              </a:solidFill>
              <a:cs typeface="+mj-cs"/>
            </a:endParaRPr>
          </a:p>
          <a:p>
            <a:pPr marL="457200" indent="-457200" algn="just" rtl="1">
              <a:buClr>
                <a:srgbClr val="FF3399"/>
              </a:buClr>
              <a:buFont typeface="+mj-lt"/>
              <a:buAutoNum type="arabicPeriod"/>
            </a:pPr>
            <a:r>
              <a:rPr lang="ar-IQ" sz="2400" dirty="0">
                <a:cs typeface="+mj-cs"/>
              </a:rPr>
              <a:t>حامض الابسيسك </a:t>
            </a:r>
            <a:r>
              <a:rPr lang="en-US" sz="2400" dirty="0">
                <a:solidFill>
                  <a:schemeClr val="accent1">
                    <a:lumMod val="75000"/>
                  </a:schemeClr>
                </a:solidFill>
                <a:cs typeface="+mj-cs"/>
              </a:rPr>
              <a:t>Abscisic acid(ABA</a:t>
            </a:r>
            <a:r>
              <a:rPr lang="en-US" sz="2400" dirty="0" smtClean="0">
                <a:solidFill>
                  <a:schemeClr val="accent1">
                    <a:lumMod val="75000"/>
                  </a:schemeClr>
                </a:solidFill>
                <a:cs typeface="+mj-cs"/>
              </a:rPr>
              <a:t>)</a:t>
            </a:r>
          </a:p>
          <a:p>
            <a:pPr marL="457200" indent="-457200" algn="just" rtl="1">
              <a:buClr>
                <a:srgbClr val="FF3399"/>
              </a:buClr>
              <a:buFont typeface="+mj-lt"/>
              <a:buAutoNum type="arabicPeriod"/>
            </a:pPr>
            <a:r>
              <a:rPr lang="ar-IQ" sz="2400" dirty="0">
                <a:cs typeface="+mj-cs"/>
              </a:rPr>
              <a:t>الاثيلــــــــــــــين </a:t>
            </a:r>
            <a:r>
              <a:rPr lang="en-US" sz="2400" dirty="0" smtClean="0">
                <a:solidFill>
                  <a:schemeClr val="accent1">
                    <a:lumMod val="75000"/>
                  </a:schemeClr>
                </a:solidFill>
                <a:cs typeface="+mj-cs"/>
              </a:rPr>
              <a:t>Ethylene</a:t>
            </a:r>
          </a:p>
          <a:p>
            <a:pPr marL="0" indent="0" algn="just" rtl="1">
              <a:buClr>
                <a:srgbClr val="FF3399"/>
              </a:buClr>
              <a:buNone/>
            </a:pPr>
            <a:r>
              <a:rPr lang="en-US" sz="2400" dirty="0" smtClean="0">
                <a:cs typeface="+mj-cs"/>
              </a:rPr>
              <a:t>    </a:t>
            </a:r>
            <a:r>
              <a:rPr lang="ar-IQ" sz="2400" dirty="0" smtClean="0">
                <a:cs typeface="+mj-cs"/>
              </a:rPr>
              <a:t>وهذه </a:t>
            </a:r>
            <a:r>
              <a:rPr lang="ar-IQ" sz="2400" dirty="0">
                <a:cs typeface="+mj-cs"/>
              </a:rPr>
              <a:t>الهرمونات تنتقل داخل النبات وتؤثر في عملية النمو وتخصص الانسجة والاعضاء المختلفة. </a:t>
            </a:r>
            <a:endParaRPr lang="en-US" sz="2400" dirty="0" smtClean="0">
              <a:cs typeface="+mj-cs"/>
            </a:endParaRPr>
          </a:p>
          <a:p>
            <a:pPr marL="457200" indent="-457200" algn="just" rtl="1">
              <a:buClr>
                <a:srgbClr val="FF3399"/>
              </a:buClr>
              <a:buFont typeface="+mj-lt"/>
              <a:buAutoNum type="arabicPeriod"/>
            </a:pPr>
            <a:endParaRPr lang="en-US" sz="2400" dirty="0">
              <a:solidFill>
                <a:schemeClr val="accent1">
                  <a:lumMod val="75000"/>
                </a:schemeClr>
              </a:solidFill>
              <a:cs typeface="+mj-cs"/>
            </a:endParaRPr>
          </a:p>
        </p:txBody>
      </p:sp>
    </p:spTree>
    <p:extLst>
      <p:ext uri="{BB962C8B-B14F-4D97-AF65-F5344CB8AC3E}">
        <p14:creationId xmlns:p14="http://schemas.microsoft.com/office/powerpoint/2010/main" val="780714435"/>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a:bodyPr>
          <a:lstStyle/>
          <a:p>
            <a:r>
              <a:rPr lang="ar-IQ" sz="800" dirty="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0" indent="0" algn="just" rtl="1">
              <a:buNone/>
            </a:pPr>
            <a:r>
              <a:rPr lang="ar-IQ" sz="2400" dirty="0">
                <a:cs typeface="+mj-cs"/>
              </a:rPr>
              <a:t>وكلمة هرمون مشتقة من اصل يوناني معناه باعث النشاط وان أول من استخدمها هم علماء فسلجة الحيوان للتعبير عن مادة يتم تخليقها في غدة معينة والتي تنتقل في مجرى الدم او الجهاز اللمفاوي الى مكان آخر في الجسم حيث بتركيزات ضئيلة جدا تحدث فعلها الفسيولوجي المعروف الا ان الهرمونات النباتية تختلف في بعض النواحي عن الفكرة الكلاسيكية للهرمونات والتي اعتمدت اساسا على اكتشاف هذه المواد في الحيوانات ففي الحيوان الهرمون هو المادة التي تنتج في عضو معين الذي  قد يكون غدة مثل الغدة الدرقية والذي عند افرازه يحدث تاثير خاص في مكان بعيد عن مكان انتاجه ولكن في حالة الهرمونات النباتية ليس بالامكان دائما ان نميز بين مكان تخليق الهرمون ومكان فعله الفسيولوجي والفرق الآخر بين الهرمونات النباتية والحيوانية هو انه في الوقت الذي يكون فيه تاثير معظم الهرمونات الحيوانية متخصص جدا في حين ان الهرمونات النباتية تظهر مدى واسع من التاثيرات الفسلجية وذلك حسب نوع العضو او النسيج النباتي المؤثرة فيه ولهذه الاسباب فان الهرمونات النباتية غالبا مايشار اليها باصطلاحات اخرى مثل منظمات النمو </a:t>
            </a:r>
            <a:r>
              <a:rPr lang="en-US" sz="2400" dirty="0">
                <a:solidFill>
                  <a:schemeClr val="accent1">
                    <a:lumMod val="75000"/>
                  </a:schemeClr>
                </a:solidFill>
                <a:cs typeface="+mj-cs"/>
              </a:rPr>
              <a:t>Growth </a:t>
            </a:r>
            <a:r>
              <a:rPr lang="en-US" sz="2400" dirty="0" err="1">
                <a:solidFill>
                  <a:schemeClr val="accent1">
                    <a:lumMod val="75000"/>
                  </a:schemeClr>
                </a:solidFill>
                <a:cs typeface="+mj-cs"/>
              </a:rPr>
              <a:t>Regulatours</a:t>
            </a:r>
            <a:r>
              <a:rPr lang="en-US" sz="2400" dirty="0">
                <a:solidFill>
                  <a:schemeClr val="accent1">
                    <a:lumMod val="75000"/>
                  </a:schemeClr>
                </a:solidFill>
                <a:cs typeface="+mj-cs"/>
              </a:rPr>
              <a:t> </a:t>
            </a:r>
            <a:r>
              <a:rPr lang="ar-IQ" sz="2400" dirty="0">
                <a:cs typeface="+mj-cs"/>
              </a:rPr>
              <a:t>أو مواد النمو النباتية </a:t>
            </a:r>
            <a:r>
              <a:rPr lang="en-US" sz="2400" dirty="0">
                <a:solidFill>
                  <a:schemeClr val="accent1">
                    <a:lumMod val="75000"/>
                  </a:schemeClr>
                </a:solidFill>
                <a:cs typeface="+mj-cs"/>
              </a:rPr>
              <a:t>Growth </a:t>
            </a:r>
            <a:r>
              <a:rPr lang="en-US" sz="2400" dirty="0" err="1" smtClean="0">
                <a:solidFill>
                  <a:schemeClr val="accent1">
                    <a:lumMod val="75000"/>
                  </a:schemeClr>
                </a:solidFill>
                <a:cs typeface="+mj-cs"/>
              </a:rPr>
              <a:t>Substanses</a:t>
            </a:r>
            <a:r>
              <a:rPr lang="ar-IQ" sz="2400" dirty="0" smtClean="0">
                <a:solidFill>
                  <a:schemeClr val="accent1">
                    <a:lumMod val="75000"/>
                  </a:schemeClr>
                </a:solidFill>
                <a:cs typeface="+mj-cs"/>
              </a:rPr>
              <a:t>.</a:t>
            </a:r>
            <a:endParaRPr lang="en-US" sz="2400" dirty="0">
              <a:solidFill>
                <a:schemeClr val="accent1">
                  <a:lumMod val="75000"/>
                </a:schemeClr>
              </a:solidFill>
              <a:cs typeface="+mj-cs"/>
            </a:endParaRPr>
          </a:p>
        </p:txBody>
      </p:sp>
    </p:spTree>
    <p:extLst>
      <p:ext uri="{BB962C8B-B14F-4D97-AF65-F5344CB8AC3E}">
        <p14:creationId xmlns:p14="http://schemas.microsoft.com/office/powerpoint/2010/main" val="2775884921"/>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0" indent="0" algn="just" rtl="1">
              <a:buNone/>
            </a:pPr>
            <a:r>
              <a:rPr lang="ar-IQ" sz="2400" dirty="0" smtClean="0">
                <a:cs typeface="+mj-cs"/>
              </a:rPr>
              <a:t>     وبصورة </a:t>
            </a:r>
            <a:r>
              <a:rPr lang="ar-IQ" sz="2400" dirty="0">
                <a:cs typeface="+mj-cs"/>
              </a:rPr>
              <a:t>عامة فان الاصطلاح الاكثر قبولا بالنسبة للنبات هو هرمونات النمو </a:t>
            </a:r>
            <a:r>
              <a:rPr lang="en-US" sz="2400" dirty="0">
                <a:solidFill>
                  <a:schemeClr val="accent1">
                    <a:lumMod val="75000"/>
                  </a:schemeClr>
                </a:solidFill>
                <a:cs typeface="+mj-cs"/>
              </a:rPr>
              <a:t>Growth Hormones </a:t>
            </a:r>
            <a:r>
              <a:rPr lang="ar-IQ" sz="2400" dirty="0">
                <a:cs typeface="+mj-cs"/>
              </a:rPr>
              <a:t>وهي تعني بان هذه المواد او المركبات هي فعالة  بتراكيز ضئيلة للغاية اضافة الى ذلك فان لها تاثير او سيطرة على عمليات في انسجة بعيدة عن تلك التي خلقت فيها كما ان اصطلاح الهرمونات النباتية يختلف عن اصطلاح منظمات النمو النباتية الذي يطلق على المركبات التي تشجع او تثبط او تحور النمو بتراكيز ضئيلة جدا والتي اما ان توجد بصورة طبيعية في النبات او يتم تخليقها في المختبر ولاتوجد لها مركبات  مماثلة في النبات. وكما ذكرنا فان هناك خمسة انواع من الهرمونات النباتية وبصورة عامة فان كل من الاوكسينات والجبرلينات والسايتوكاينينات تعد مواد منشطة للنمو </a:t>
            </a:r>
            <a:r>
              <a:rPr lang="en-US" sz="2400" dirty="0">
                <a:solidFill>
                  <a:schemeClr val="accent1">
                    <a:lumMod val="75000"/>
                  </a:schemeClr>
                </a:solidFill>
                <a:cs typeface="+mj-cs"/>
              </a:rPr>
              <a:t>Growth Promoters </a:t>
            </a:r>
            <a:r>
              <a:rPr lang="ar-IQ" sz="2400" dirty="0">
                <a:cs typeface="+mj-cs"/>
              </a:rPr>
              <a:t>في حين ان حامض </a:t>
            </a:r>
            <a:r>
              <a:rPr lang="en-US" sz="2400" dirty="0">
                <a:cs typeface="+mj-cs"/>
              </a:rPr>
              <a:t>ABA </a:t>
            </a:r>
            <a:r>
              <a:rPr lang="ar-IQ" sz="2400" dirty="0">
                <a:cs typeface="+mj-cs"/>
              </a:rPr>
              <a:t>والاثيلين هي مواد مانعة او مثبطة للنمو </a:t>
            </a:r>
            <a:r>
              <a:rPr lang="en-US" sz="2400" dirty="0">
                <a:solidFill>
                  <a:schemeClr val="accent1">
                    <a:lumMod val="75000"/>
                  </a:schemeClr>
                </a:solidFill>
                <a:cs typeface="+mj-cs"/>
              </a:rPr>
              <a:t>Growth Inhibiters </a:t>
            </a:r>
            <a:r>
              <a:rPr lang="ar-IQ" sz="2400" dirty="0">
                <a:cs typeface="+mj-cs"/>
              </a:rPr>
              <a:t>اضافة الى ذلك فانه يحتمل وجود هرمونات نباتية اخرى مثل هرمون الفلورجين الذي يعتقد بانه يتكون في الاوراق تحت ظروف النهار المؤدية الى التزهير وينتقل الى منطقة طرف الفرع </a:t>
            </a:r>
            <a:r>
              <a:rPr lang="en-US" sz="2400" dirty="0">
                <a:solidFill>
                  <a:schemeClr val="accent1">
                    <a:lumMod val="75000"/>
                  </a:schemeClr>
                </a:solidFill>
                <a:cs typeface="+mj-cs"/>
              </a:rPr>
              <a:t>Shot apex </a:t>
            </a:r>
            <a:r>
              <a:rPr lang="ar-IQ" sz="2400" dirty="0">
                <a:cs typeface="+mj-cs"/>
              </a:rPr>
              <a:t>اذ يؤدي الى تحول المرستيم الخضري الى زهري.</a:t>
            </a:r>
            <a:endParaRPr lang="en-US" sz="2400" dirty="0">
              <a:cs typeface="+mj-cs"/>
            </a:endParaRPr>
          </a:p>
        </p:txBody>
      </p:sp>
    </p:spTree>
    <p:extLst>
      <p:ext uri="{BB962C8B-B14F-4D97-AF65-F5344CB8AC3E}">
        <p14:creationId xmlns:p14="http://schemas.microsoft.com/office/powerpoint/2010/main" val="2572283400"/>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lnSpcReduction="10000"/>
          </a:bodyPr>
          <a:lstStyle/>
          <a:p>
            <a:pPr marL="0" indent="0" algn="just" rtl="1">
              <a:buNone/>
            </a:pPr>
            <a:r>
              <a:rPr lang="ar-IQ" sz="2400" dirty="0">
                <a:cs typeface="+mj-cs"/>
              </a:rPr>
              <a:t>اما عن دور منظمات النمو في تنظيم النمو في نباتات الخضر فيمكن اختصاره فيما يأتي: </a:t>
            </a:r>
            <a:endParaRPr lang="ar-IQ" sz="2400" dirty="0" smtClean="0">
              <a:cs typeface="+mj-cs"/>
            </a:endParaRPr>
          </a:p>
          <a:p>
            <a:pPr marL="457200" indent="-457200" algn="just" rtl="1">
              <a:buClr>
                <a:srgbClr val="FF3399"/>
              </a:buClr>
              <a:buFont typeface="+mj-lt"/>
              <a:buAutoNum type="arabicPeriod"/>
            </a:pPr>
            <a:r>
              <a:rPr lang="ar-IQ" sz="2400" dirty="0" smtClean="0">
                <a:cs typeface="+mj-cs"/>
              </a:rPr>
              <a:t>تنشيط </a:t>
            </a:r>
            <a:r>
              <a:rPr lang="ar-IQ" sz="2400" dirty="0">
                <a:cs typeface="+mj-cs"/>
              </a:rPr>
              <a:t>تكوين الافرع الجانبية للنبات من خلال القضاء او الحد من السيادة القمية في النبات نتيجة تاثير السايكوسيل على الاوكسينات الداخلية المتكونة في القمم النامية وتطبق بكثرة لغرض الحصول على حاصل جيد.</a:t>
            </a:r>
          </a:p>
          <a:p>
            <a:pPr marL="457200" indent="-457200" algn="just" rtl="1">
              <a:buClr>
                <a:srgbClr val="FF3399"/>
              </a:buClr>
              <a:buFont typeface="+mj-lt"/>
              <a:buAutoNum type="arabicPeriod"/>
            </a:pPr>
            <a:r>
              <a:rPr lang="ar-IQ" sz="2400" dirty="0" smtClean="0">
                <a:cs typeface="+mj-cs"/>
              </a:rPr>
              <a:t>كسر </a:t>
            </a:r>
            <a:r>
              <a:rPr lang="ar-IQ" sz="2400" dirty="0">
                <a:cs typeface="+mj-cs"/>
              </a:rPr>
              <a:t>طور السكون في درنات البطاطا باستخدام الاثيلين كلوروهايدرين  او ثايوسلفات الصوديوم والبوتاسيوم.</a:t>
            </a:r>
          </a:p>
          <a:p>
            <a:pPr marL="457200" indent="-457200" algn="just" rtl="1">
              <a:buClr>
                <a:srgbClr val="FF3399"/>
              </a:buClr>
              <a:buFont typeface="+mj-lt"/>
              <a:buAutoNum type="arabicPeriod"/>
            </a:pPr>
            <a:r>
              <a:rPr lang="ar-IQ" sz="2400" dirty="0" smtClean="0">
                <a:cs typeface="+mj-cs"/>
              </a:rPr>
              <a:t>منع </a:t>
            </a:r>
            <a:r>
              <a:rPr lang="ar-IQ" sz="2400" dirty="0">
                <a:cs typeface="+mj-cs"/>
              </a:rPr>
              <a:t>التزريع في درنات البطاطا اي اطالة السكون مثل </a:t>
            </a:r>
            <a:r>
              <a:rPr lang="en-US" sz="2400" dirty="0" err="1">
                <a:solidFill>
                  <a:schemeClr val="accent1">
                    <a:lumMod val="75000"/>
                  </a:schemeClr>
                </a:solidFill>
                <a:cs typeface="+mj-cs"/>
              </a:rPr>
              <a:t>Naphthalen</a:t>
            </a:r>
            <a:r>
              <a:rPr lang="en-US" sz="2400" dirty="0">
                <a:solidFill>
                  <a:schemeClr val="accent1">
                    <a:lumMod val="75000"/>
                  </a:schemeClr>
                </a:solidFill>
                <a:cs typeface="+mj-cs"/>
              </a:rPr>
              <a:t> acetic acid (NAA)   </a:t>
            </a:r>
            <a:r>
              <a:rPr lang="ar-IQ" sz="2400" dirty="0">
                <a:cs typeface="+mj-cs"/>
              </a:rPr>
              <a:t>و الماليك </a:t>
            </a:r>
            <a:r>
              <a:rPr lang="ar-IQ" sz="2400" dirty="0" smtClean="0">
                <a:cs typeface="+mj-cs"/>
              </a:rPr>
              <a:t>هيدرازيد .</a:t>
            </a:r>
            <a:endParaRPr lang="ar-IQ" sz="2400" dirty="0">
              <a:cs typeface="+mj-cs"/>
            </a:endParaRPr>
          </a:p>
          <a:p>
            <a:pPr marL="457200" indent="-457200" algn="just" rtl="1">
              <a:buClr>
                <a:srgbClr val="FF3399"/>
              </a:buClr>
              <a:buFont typeface="+mj-lt"/>
              <a:buAutoNum type="arabicPeriod"/>
            </a:pPr>
            <a:r>
              <a:rPr lang="ar-IQ" sz="2400" dirty="0" smtClean="0">
                <a:cs typeface="+mj-cs"/>
              </a:rPr>
              <a:t>التحكم </a:t>
            </a:r>
            <a:r>
              <a:rPr lang="ar-IQ" sz="2400" dirty="0">
                <a:cs typeface="+mj-cs"/>
              </a:rPr>
              <a:t>في الازهار ويكون بالتبكير او التاخير او منع الازهار او تغيير النسبة الجنسية وذلك واضح في القرعيات من خلال المعاملة بمنظمات النمو المختلفة. </a:t>
            </a:r>
          </a:p>
          <a:p>
            <a:pPr marL="457200" indent="-457200" algn="just" rtl="1">
              <a:buClr>
                <a:srgbClr val="FF3399"/>
              </a:buClr>
              <a:buFont typeface="+mj-lt"/>
              <a:buAutoNum type="arabicPeriod"/>
            </a:pPr>
            <a:r>
              <a:rPr lang="ar-IQ" sz="2400" dirty="0" smtClean="0">
                <a:cs typeface="+mj-cs"/>
              </a:rPr>
              <a:t>زيادة </a:t>
            </a:r>
            <a:r>
              <a:rPr lang="ar-IQ" sz="2400" dirty="0">
                <a:cs typeface="+mj-cs"/>
              </a:rPr>
              <a:t>حجم الثمار كما في الطماطة ويكون ذلك عند المعاملة بـ </a:t>
            </a:r>
            <a:r>
              <a:rPr lang="ar-IQ" sz="2400" dirty="0">
                <a:solidFill>
                  <a:schemeClr val="accent1">
                    <a:lumMod val="75000"/>
                  </a:schemeClr>
                </a:solidFill>
                <a:cs typeface="+mj-cs"/>
              </a:rPr>
              <a:t>4-</a:t>
            </a:r>
            <a:r>
              <a:rPr lang="en-US" sz="2400" dirty="0" err="1">
                <a:solidFill>
                  <a:schemeClr val="accent1">
                    <a:lumMod val="75000"/>
                  </a:schemeClr>
                </a:solidFill>
                <a:cs typeface="+mj-cs"/>
              </a:rPr>
              <a:t>Chloro-phenoxy</a:t>
            </a:r>
            <a:r>
              <a:rPr lang="en-US" sz="2400" dirty="0">
                <a:solidFill>
                  <a:schemeClr val="accent1">
                    <a:lumMod val="75000"/>
                  </a:schemeClr>
                </a:solidFill>
                <a:cs typeface="+mj-cs"/>
              </a:rPr>
              <a:t> propionic </a:t>
            </a:r>
            <a:r>
              <a:rPr lang="en-US" sz="2400" dirty="0" smtClean="0">
                <a:solidFill>
                  <a:schemeClr val="accent1">
                    <a:lumMod val="75000"/>
                  </a:schemeClr>
                </a:solidFill>
                <a:cs typeface="+mj-cs"/>
              </a:rPr>
              <a:t>acid</a:t>
            </a:r>
            <a:r>
              <a:rPr lang="ar-IQ" sz="2400" dirty="0" smtClean="0">
                <a:solidFill>
                  <a:schemeClr val="accent1">
                    <a:lumMod val="75000"/>
                  </a:schemeClr>
                </a:solidFill>
                <a:cs typeface="+mj-cs"/>
              </a:rPr>
              <a:t>.</a:t>
            </a:r>
          </a:p>
          <a:p>
            <a:pPr marL="457200" indent="-457200" algn="just" rtl="1">
              <a:buClr>
                <a:srgbClr val="FF3399"/>
              </a:buClr>
              <a:buFont typeface="+mj-lt"/>
              <a:buAutoNum type="arabicPeriod"/>
            </a:pPr>
            <a:r>
              <a:rPr lang="ar-IQ" sz="2400" dirty="0">
                <a:cs typeface="+mj-cs"/>
              </a:rPr>
              <a:t>مقاومة الادغال إذ تعرف المنظمات النباتية التي تستعمل في ذلك بمبيدات الادغال وهي مركبات صناعية تقضي على نمو الادغال بطرق مختلفة حسب نوع المبيد وعمر النبات ونوعه والظروف البيئيىة المحيطة واهمها مبيد </a:t>
            </a:r>
            <a:r>
              <a:rPr lang="en-US" sz="2400" dirty="0" smtClean="0">
                <a:cs typeface="+mj-cs"/>
              </a:rPr>
              <a:t>D</a:t>
            </a:r>
            <a:r>
              <a:rPr lang="ar-IQ" sz="2400" dirty="0" smtClean="0">
                <a:cs typeface="+mj-cs"/>
              </a:rPr>
              <a:t> 2,4.</a:t>
            </a:r>
            <a:endParaRPr lang="en-US" sz="2400" dirty="0">
              <a:cs typeface="+mj-cs"/>
            </a:endParaRPr>
          </a:p>
        </p:txBody>
      </p:sp>
    </p:spTree>
    <p:extLst>
      <p:ext uri="{BB962C8B-B14F-4D97-AF65-F5344CB8AC3E}">
        <p14:creationId xmlns:p14="http://schemas.microsoft.com/office/powerpoint/2010/main" val="3964713900"/>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ar-IQ" sz="800" dirty="0" smtClean="0"/>
              <a:t>.</a:t>
            </a:r>
            <a:endParaRPr lang="en-US" sz="800" dirty="0"/>
          </a:p>
        </p:txBody>
      </p:sp>
      <p:sp>
        <p:nvSpPr>
          <p:cNvPr id="3" name="Content Placeholder 2"/>
          <p:cNvSpPr>
            <a:spLocks noGrp="1"/>
          </p:cNvSpPr>
          <p:nvPr>
            <p:ph idx="1"/>
          </p:nvPr>
        </p:nvSpPr>
        <p:spPr>
          <a:xfrm>
            <a:off x="304800" y="228600"/>
            <a:ext cx="8534400" cy="6400800"/>
          </a:xfrm>
        </p:spPr>
        <p:txBody>
          <a:bodyPr>
            <a:normAutofit/>
          </a:bodyPr>
          <a:lstStyle/>
          <a:p>
            <a:pPr marL="457200" indent="-457200" algn="just" rtl="1">
              <a:buClr>
                <a:srgbClr val="FF3399"/>
              </a:buClr>
              <a:buFont typeface="+mj-lt"/>
              <a:buAutoNum type="arabicPeriod" startAt="7"/>
            </a:pPr>
            <a:r>
              <a:rPr lang="ar-IQ" sz="2400" dirty="0" smtClean="0">
                <a:cs typeface="+mj-cs"/>
              </a:rPr>
              <a:t>استخدامات </a:t>
            </a:r>
            <a:r>
              <a:rPr lang="ar-IQ" sz="2400" dirty="0">
                <a:cs typeface="+mj-cs"/>
              </a:rPr>
              <a:t>اخرى </a:t>
            </a:r>
          </a:p>
          <a:p>
            <a:pPr algn="just" rtl="1">
              <a:buClr>
                <a:srgbClr val="FF3399"/>
              </a:buClr>
              <a:buFont typeface="Wingdings" panose="05000000000000000000" pitchFamily="2" charset="2"/>
              <a:buChar char="§"/>
            </a:pPr>
            <a:r>
              <a:rPr lang="ar-IQ" sz="2400" dirty="0" smtClean="0">
                <a:cs typeface="+mj-cs"/>
              </a:rPr>
              <a:t>مقاومة </a:t>
            </a:r>
            <a:r>
              <a:rPr lang="ar-IQ" sz="2400" dirty="0">
                <a:cs typeface="+mj-cs"/>
              </a:rPr>
              <a:t>الظروف البيئية غير الملائمة وتختلف المعاملة بإختلاف الظروف او الحالات التي يكون فيها منظم النمو ذات تأثير مفيد منها</a:t>
            </a:r>
            <a:r>
              <a:rPr lang="ar-IQ" sz="2400" dirty="0" smtClean="0">
                <a:cs typeface="+mj-cs"/>
              </a:rPr>
              <a:t>:</a:t>
            </a:r>
          </a:p>
          <a:p>
            <a:pPr marL="0" indent="0" algn="just" rtl="1">
              <a:buClr>
                <a:srgbClr val="FF3399"/>
              </a:buClr>
              <a:buNone/>
            </a:pPr>
            <a:r>
              <a:rPr lang="ar-IQ" sz="2400" dirty="0" smtClean="0">
                <a:solidFill>
                  <a:srgbClr val="FF3399"/>
                </a:solidFill>
                <a:cs typeface="+mj-cs"/>
              </a:rPr>
              <a:t>       أ-</a:t>
            </a:r>
            <a:r>
              <a:rPr lang="ar-IQ" sz="2400" dirty="0" smtClean="0">
                <a:cs typeface="+mj-cs"/>
              </a:rPr>
              <a:t> المقاومة </a:t>
            </a:r>
            <a:r>
              <a:rPr lang="ar-IQ" sz="2400" dirty="0">
                <a:cs typeface="+mj-cs"/>
              </a:rPr>
              <a:t>للبرد او الحر الشديد او </a:t>
            </a:r>
            <a:r>
              <a:rPr lang="ar-IQ" sz="2400" dirty="0" smtClean="0">
                <a:cs typeface="+mj-cs"/>
              </a:rPr>
              <a:t>الجفاف.</a:t>
            </a:r>
          </a:p>
          <a:p>
            <a:pPr marL="0" indent="0" algn="just" rtl="1">
              <a:buClr>
                <a:srgbClr val="FF3399"/>
              </a:buClr>
              <a:buNone/>
            </a:pPr>
            <a:r>
              <a:rPr lang="ar-IQ" sz="2400" dirty="0" smtClean="0">
                <a:solidFill>
                  <a:srgbClr val="FF3399"/>
                </a:solidFill>
                <a:cs typeface="+mj-cs"/>
              </a:rPr>
              <a:t>       ب-</a:t>
            </a:r>
            <a:r>
              <a:rPr lang="ar-IQ" sz="2400" dirty="0" smtClean="0">
                <a:cs typeface="+mj-cs"/>
              </a:rPr>
              <a:t> </a:t>
            </a:r>
            <a:r>
              <a:rPr lang="ar-IQ" sz="2400" dirty="0">
                <a:cs typeface="+mj-cs"/>
              </a:rPr>
              <a:t>التحكم في النتح وخفض </a:t>
            </a:r>
            <a:r>
              <a:rPr lang="ar-IQ" sz="2400" dirty="0" smtClean="0">
                <a:cs typeface="+mj-cs"/>
              </a:rPr>
              <a:t>معدله.</a:t>
            </a:r>
          </a:p>
          <a:p>
            <a:pPr marL="0" indent="0" algn="just" rtl="1">
              <a:buClr>
                <a:srgbClr val="FF3399"/>
              </a:buClr>
              <a:buNone/>
            </a:pPr>
            <a:r>
              <a:rPr lang="ar-IQ" sz="2400" dirty="0" smtClean="0">
                <a:solidFill>
                  <a:srgbClr val="FF3399"/>
                </a:solidFill>
                <a:cs typeface="+mj-cs"/>
              </a:rPr>
              <a:t>       جـ-</a:t>
            </a:r>
            <a:r>
              <a:rPr lang="ar-IQ" sz="2400" dirty="0" smtClean="0">
                <a:cs typeface="+mj-cs"/>
              </a:rPr>
              <a:t> </a:t>
            </a:r>
            <a:r>
              <a:rPr lang="ar-IQ" sz="2400" dirty="0">
                <a:cs typeface="+mj-cs"/>
              </a:rPr>
              <a:t>مقاومة بعض الامراض والحشرات عن طريق زيادة نسبة الالياف في  الانسجة </a:t>
            </a:r>
            <a:r>
              <a:rPr lang="ar-IQ" sz="2400" dirty="0" smtClean="0">
                <a:cs typeface="+mj-cs"/>
              </a:rPr>
              <a:t>      النباتية </a:t>
            </a:r>
            <a:r>
              <a:rPr lang="ar-IQ" sz="2400" dirty="0">
                <a:cs typeface="+mj-cs"/>
              </a:rPr>
              <a:t>لتصبح غير مرغوبة للآفات </a:t>
            </a:r>
            <a:r>
              <a:rPr lang="ar-IQ" sz="2400" dirty="0" smtClean="0">
                <a:cs typeface="+mj-cs"/>
              </a:rPr>
              <a:t>المتطفلة.</a:t>
            </a:r>
          </a:p>
          <a:p>
            <a:pPr marL="0" indent="0" algn="just" rtl="1">
              <a:buClr>
                <a:srgbClr val="FF3399"/>
              </a:buClr>
              <a:buNone/>
            </a:pPr>
            <a:r>
              <a:rPr lang="ar-IQ" sz="2400" dirty="0" smtClean="0">
                <a:solidFill>
                  <a:srgbClr val="FF3399"/>
                </a:solidFill>
                <a:cs typeface="+mj-cs"/>
              </a:rPr>
              <a:t>       د-</a:t>
            </a:r>
            <a:r>
              <a:rPr lang="ar-IQ" sz="2400" dirty="0" smtClean="0">
                <a:cs typeface="+mj-cs"/>
              </a:rPr>
              <a:t> مقاومة </a:t>
            </a:r>
            <a:r>
              <a:rPr lang="ar-IQ" sz="2400" dirty="0">
                <a:cs typeface="+mj-cs"/>
              </a:rPr>
              <a:t>النبات لتلوث الجو ببعض الغازات او </a:t>
            </a:r>
            <a:r>
              <a:rPr lang="ar-IQ" sz="2400" dirty="0" smtClean="0">
                <a:cs typeface="+mj-cs"/>
              </a:rPr>
              <a:t>الاتربة.</a:t>
            </a:r>
          </a:p>
          <a:p>
            <a:pPr marL="0" indent="0" algn="just" rtl="1">
              <a:buClr>
                <a:srgbClr val="FF3399"/>
              </a:buClr>
              <a:buNone/>
            </a:pPr>
            <a:r>
              <a:rPr lang="ar-IQ" sz="2400" dirty="0" smtClean="0">
                <a:cs typeface="+mj-cs"/>
              </a:rPr>
              <a:t>       وفي </a:t>
            </a:r>
            <a:r>
              <a:rPr lang="ar-IQ" sz="2400" dirty="0">
                <a:cs typeface="+mj-cs"/>
              </a:rPr>
              <a:t>معظم الظروف فان منظمات النمو المستعملة غالبا ماتكون من معوقات النمو مثل الفوسفون او الماليك هيدرازيد او الفوليك اسد </a:t>
            </a:r>
            <a:r>
              <a:rPr lang="en-US" sz="2400" dirty="0" smtClean="0">
                <a:cs typeface="+mj-cs"/>
              </a:rPr>
              <a:t>(B9</a:t>
            </a:r>
            <a:r>
              <a:rPr lang="en-US" sz="2400" dirty="0">
                <a:cs typeface="+mj-cs"/>
              </a:rPr>
              <a:t>)</a:t>
            </a:r>
            <a:r>
              <a:rPr lang="en-US" sz="2400" dirty="0" smtClean="0">
                <a:cs typeface="+mj-cs"/>
              </a:rPr>
              <a:t> </a:t>
            </a:r>
            <a:r>
              <a:rPr lang="ar-IQ" sz="2400" dirty="0" smtClean="0">
                <a:cs typeface="+mj-cs"/>
              </a:rPr>
              <a:t>.</a:t>
            </a:r>
          </a:p>
          <a:p>
            <a:pPr algn="just" rtl="1">
              <a:buClr>
                <a:srgbClr val="FF3399"/>
              </a:buClr>
              <a:buFont typeface="Wingdings" panose="05000000000000000000" pitchFamily="2" charset="2"/>
              <a:buChar char="§"/>
            </a:pPr>
            <a:r>
              <a:rPr lang="ar-IQ" sz="2400" dirty="0" smtClean="0">
                <a:cs typeface="+mj-cs"/>
              </a:rPr>
              <a:t>تحوير </a:t>
            </a:r>
            <a:r>
              <a:rPr lang="ar-IQ" sz="2400" dirty="0">
                <a:cs typeface="+mj-cs"/>
              </a:rPr>
              <a:t>طبيعة الازهار لإغراض </a:t>
            </a:r>
            <a:r>
              <a:rPr lang="ar-IQ" sz="2400" dirty="0" smtClean="0">
                <a:cs typeface="+mj-cs"/>
              </a:rPr>
              <a:t>التربية :كثيرا </a:t>
            </a:r>
            <a:r>
              <a:rPr lang="ar-IQ" sz="2400" dirty="0">
                <a:cs typeface="+mj-cs"/>
              </a:rPr>
              <a:t>ما استعملت منظمات النمو للمساعدة في إنجاح بعض برامج التربية مثل  إستعمال الجبرلين لإنتاج الازهار  المذكرةعلى سلالات الخيار الانثوي, كما تستعمل بعض المركبات للتغلب على مشكلة عدم التوافق في كثير من السلالات او التحكم في توقيت تفتح الازهار والتلقيح. </a:t>
            </a:r>
          </a:p>
          <a:p>
            <a:pPr marL="0" indent="0" algn="just" rtl="1">
              <a:buNone/>
            </a:pPr>
            <a:endParaRPr lang="en-US" sz="2400" dirty="0">
              <a:cs typeface="+mj-cs"/>
            </a:endParaRPr>
          </a:p>
        </p:txBody>
      </p:sp>
    </p:spTree>
    <p:extLst>
      <p:ext uri="{BB962C8B-B14F-4D97-AF65-F5344CB8AC3E}">
        <p14:creationId xmlns:p14="http://schemas.microsoft.com/office/powerpoint/2010/main" val="3578692230"/>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rtl="1">
              <a:buClr>
                <a:srgbClr val="FF3399"/>
              </a:buClr>
              <a:buFont typeface="+mj-lt"/>
              <a:buAutoNum type="arabicPeriod" startAt="3"/>
            </a:pPr>
            <a:r>
              <a:rPr lang="ar-IQ" sz="2400" dirty="0" smtClean="0">
                <a:cs typeface="+mj-cs"/>
              </a:rPr>
              <a:t>تسهيل </a:t>
            </a:r>
            <a:r>
              <a:rPr lang="ar-IQ" sz="2400" dirty="0">
                <a:cs typeface="+mj-cs"/>
              </a:rPr>
              <a:t>عمليات القطف ميكانيكا ويتم ذلك عن طريق التحكم في العديد من العوامل المساعدة منها</a:t>
            </a:r>
            <a:r>
              <a:rPr lang="ar-IQ" sz="2400" dirty="0" smtClean="0">
                <a:cs typeface="+mj-cs"/>
              </a:rPr>
              <a:t>:</a:t>
            </a:r>
          </a:p>
          <a:p>
            <a:pPr marL="0" indent="0" algn="just" rtl="1">
              <a:buNone/>
            </a:pPr>
            <a:r>
              <a:rPr lang="ar-IQ" sz="2400" dirty="0" smtClean="0">
                <a:solidFill>
                  <a:srgbClr val="FF3399"/>
                </a:solidFill>
                <a:cs typeface="+mj-cs"/>
              </a:rPr>
              <a:t>         أ- </a:t>
            </a:r>
            <a:r>
              <a:rPr lang="ar-IQ" sz="2400" dirty="0">
                <a:cs typeface="+mj-cs"/>
              </a:rPr>
              <a:t>التحكم في حجم  النباتات وزيادة عددها في وحدة المساحة </a:t>
            </a:r>
            <a:r>
              <a:rPr lang="ar-IQ" sz="2400" dirty="0" smtClean="0">
                <a:cs typeface="+mj-cs"/>
              </a:rPr>
              <a:t>.</a:t>
            </a:r>
          </a:p>
          <a:p>
            <a:pPr marL="0" indent="0" algn="just" rtl="1">
              <a:buNone/>
            </a:pPr>
            <a:r>
              <a:rPr lang="ar-IQ" sz="2400" dirty="0" smtClean="0">
                <a:solidFill>
                  <a:srgbClr val="FF3399"/>
                </a:solidFill>
                <a:cs typeface="+mj-cs"/>
              </a:rPr>
              <a:t>         ب-</a:t>
            </a:r>
            <a:r>
              <a:rPr lang="ar-IQ" sz="2400" dirty="0" smtClean="0">
                <a:cs typeface="+mj-cs"/>
              </a:rPr>
              <a:t> </a:t>
            </a:r>
            <a:r>
              <a:rPr lang="ar-IQ" sz="2400" dirty="0">
                <a:cs typeface="+mj-cs"/>
              </a:rPr>
              <a:t>تغيير طبيعة النمو في النباتات مثل العمل على استطالة الساق لكي تبتعد الثمار عن التربة بالقدر المناسب لمكان </a:t>
            </a:r>
            <a:r>
              <a:rPr lang="ar-IQ" sz="2400" dirty="0" smtClean="0">
                <a:cs typeface="+mj-cs"/>
              </a:rPr>
              <a:t>الجني. </a:t>
            </a:r>
          </a:p>
          <a:p>
            <a:pPr marL="0" indent="0" algn="just" rtl="1">
              <a:buNone/>
            </a:pPr>
            <a:r>
              <a:rPr lang="ar-IQ" sz="2400" dirty="0" smtClean="0">
                <a:solidFill>
                  <a:srgbClr val="FF3399"/>
                </a:solidFill>
                <a:cs typeface="+mj-cs"/>
              </a:rPr>
              <a:t>         جـ-</a:t>
            </a:r>
            <a:r>
              <a:rPr lang="ar-IQ" sz="2400" dirty="0" smtClean="0">
                <a:cs typeface="+mj-cs"/>
              </a:rPr>
              <a:t> </a:t>
            </a:r>
            <a:r>
              <a:rPr lang="ar-IQ" sz="2400" dirty="0">
                <a:cs typeface="+mj-cs"/>
              </a:rPr>
              <a:t>توقيت الازهار وتقصير فترته لتسهيل عملية الجني لتصبح مرة واحدة خلال </a:t>
            </a:r>
            <a:r>
              <a:rPr lang="ar-IQ" sz="2400" dirty="0" smtClean="0">
                <a:cs typeface="+mj-cs"/>
              </a:rPr>
              <a:t>الموسم. </a:t>
            </a:r>
          </a:p>
          <a:p>
            <a:pPr marL="0" indent="0" algn="just" rtl="1">
              <a:buNone/>
            </a:pPr>
            <a:r>
              <a:rPr lang="ar-IQ" sz="2400" dirty="0" smtClean="0">
                <a:solidFill>
                  <a:srgbClr val="FF3399"/>
                </a:solidFill>
                <a:cs typeface="+mj-cs"/>
              </a:rPr>
              <a:t>         د-</a:t>
            </a:r>
            <a:r>
              <a:rPr lang="ar-IQ" sz="2400" dirty="0" smtClean="0">
                <a:cs typeface="+mj-cs"/>
              </a:rPr>
              <a:t> </a:t>
            </a:r>
            <a:r>
              <a:rPr lang="ar-IQ" sz="2400" dirty="0">
                <a:cs typeface="+mj-cs"/>
              </a:rPr>
              <a:t>تسهيل انفصال الثمرة من العنق </a:t>
            </a:r>
            <a:r>
              <a:rPr lang="ar-IQ" sz="2400" dirty="0" smtClean="0">
                <a:cs typeface="+mj-cs"/>
              </a:rPr>
              <a:t>.</a:t>
            </a:r>
          </a:p>
          <a:p>
            <a:pPr marL="0" indent="0" algn="just" rtl="1">
              <a:buNone/>
            </a:pPr>
            <a:r>
              <a:rPr lang="ar-IQ" sz="2400" dirty="0" smtClean="0">
                <a:solidFill>
                  <a:srgbClr val="FF3399"/>
                </a:solidFill>
                <a:cs typeface="+mj-cs"/>
              </a:rPr>
              <a:t>        هـ-</a:t>
            </a:r>
            <a:r>
              <a:rPr lang="ar-IQ" sz="2400" dirty="0" smtClean="0">
                <a:cs typeface="+mj-cs"/>
              </a:rPr>
              <a:t> </a:t>
            </a:r>
            <a:r>
              <a:rPr lang="ar-IQ" sz="2400" dirty="0">
                <a:cs typeface="+mj-cs"/>
              </a:rPr>
              <a:t>التحكم في درجة صلابة الثمار لكي لا تتضرر بشدة من الجني بالآلة </a:t>
            </a:r>
            <a:r>
              <a:rPr lang="ar-IQ" sz="2400" dirty="0" smtClean="0">
                <a:cs typeface="+mj-cs"/>
              </a:rPr>
              <a:t>.</a:t>
            </a:r>
          </a:p>
          <a:p>
            <a:pPr marL="0" indent="0" algn="just" rtl="1">
              <a:buNone/>
            </a:pPr>
            <a:r>
              <a:rPr lang="ar-IQ" sz="2400" dirty="0" smtClean="0">
                <a:solidFill>
                  <a:srgbClr val="FF3399"/>
                </a:solidFill>
                <a:cs typeface="+mj-cs"/>
              </a:rPr>
              <a:t>        و-</a:t>
            </a:r>
            <a:r>
              <a:rPr lang="ar-IQ" sz="2400" dirty="0" smtClean="0">
                <a:cs typeface="+mj-cs"/>
              </a:rPr>
              <a:t> </a:t>
            </a:r>
            <a:r>
              <a:rPr lang="ar-IQ" sz="2400" dirty="0">
                <a:cs typeface="+mj-cs"/>
              </a:rPr>
              <a:t>احيانا يمكن التخلص من معظم الاوراق النباتية وقت الجني.</a:t>
            </a:r>
          </a:p>
          <a:p>
            <a:pPr marL="0" indent="0" algn="just" rtl="1">
              <a:buNone/>
            </a:pPr>
            <a:endParaRPr lang="en-US" sz="2400" dirty="0">
              <a:cs typeface="+mj-cs"/>
            </a:endParaRPr>
          </a:p>
        </p:txBody>
      </p:sp>
    </p:spTree>
    <p:extLst>
      <p:ext uri="{BB962C8B-B14F-4D97-AF65-F5344CB8AC3E}">
        <p14:creationId xmlns:p14="http://schemas.microsoft.com/office/powerpoint/2010/main" val="3918535560"/>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rPr>
              <a:t>في محاضرة اليوم </a:t>
            </a:r>
            <a:r>
              <a:rPr lang="ar-IQ" sz="2800" b="1" dirty="0" smtClean="0">
                <a:solidFill>
                  <a:schemeClr val="accent2">
                    <a:lumMod val="75000"/>
                  </a:schemeClr>
                </a:solidFill>
              </a:rPr>
              <a:t>تكلمناعن :</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العوامل الارضية (عوامل التربة) المؤثرة في نمو محاصيل الخضر.</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العوامل الداخلية (منظمات النمو الداخلية) المؤثرة في نمو محاصيل الخضر.</a:t>
            </a:r>
          </a:p>
          <a:p>
            <a:pPr marL="0" indent="0" algn="just" rtl="1">
              <a:buNone/>
            </a:pPr>
            <a:endParaRPr lang="ar-IQ" sz="2800" b="1" dirty="0">
              <a:solidFill>
                <a:schemeClr val="accent2">
                  <a:lumMod val="75000"/>
                </a:schemeClr>
              </a:solidFill>
            </a:endParaRPr>
          </a:p>
        </p:txBody>
      </p:sp>
    </p:spTree>
    <p:extLst>
      <p:ext uri="{BB962C8B-B14F-4D97-AF65-F5344CB8AC3E}">
        <p14:creationId xmlns:p14="http://schemas.microsoft.com/office/powerpoint/2010/main" val="320079922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457200" indent="-457200" algn="just" rtl="1">
              <a:buClr>
                <a:srgbClr val="FF3399"/>
              </a:buClr>
              <a:buFont typeface="+mj-lt"/>
              <a:buAutoNum type="arabicPeriod" startAt="3"/>
            </a:pPr>
            <a:r>
              <a:rPr lang="ar-IQ" sz="2400" b="1" dirty="0" smtClean="0">
                <a:solidFill>
                  <a:srgbClr val="7030A0"/>
                </a:solidFill>
                <a:cs typeface="+mj-cs"/>
              </a:rPr>
              <a:t>التربة </a:t>
            </a:r>
            <a:r>
              <a:rPr lang="ar-IQ" sz="2400" b="1" dirty="0">
                <a:solidFill>
                  <a:srgbClr val="7030A0"/>
                </a:solidFill>
                <a:cs typeface="+mj-cs"/>
              </a:rPr>
              <a:t>الطينية </a:t>
            </a:r>
            <a:r>
              <a:rPr lang="en-US" sz="2400" b="1" dirty="0">
                <a:solidFill>
                  <a:schemeClr val="accent1">
                    <a:lumMod val="75000"/>
                  </a:schemeClr>
                </a:solidFill>
                <a:latin typeface="Times New Roman" panose="02020603050405020304" pitchFamily="18" charset="0"/>
                <a:cs typeface="Times New Roman" panose="02020603050405020304" pitchFamily="18" charset="0"/>
              </a:rPr>
              <a:t>Clay Soil</a:t>
            </a:r>
          </a:p>
          <a:p>
            <a:pPr marL="0" indent="0" algn="just" rtl="1">
              <a:buNone/>
            </a:pPr>
            <a:r>
              <a:rPr lang="ar-IQ" sz="2400" dirty="0" smtClean="0">
                <a:cs typeface="+mj-cs"/>
              </a:rPr>
              <a:t>       هي </a:t>
            </a:r>
            <a:r>
              <a:rPr lang="ar-IQ" sz="2400" dirty="0">
                <a:cs typeface="+mj-cs"/>
              </a:rPr>
              <a:t>التربة التي تحتوي على اكثر من 50% حبيبات غرين وطين فاذا كانت تحتوي على 50 – 80 % تسمى طينية خفيفة اما اذا احتوت اكثر من ذلك فتسمى طينية ثقيلة ومثل هذه الاراضي رديئة التهوية يرتفع فيها مستوى الماء الارضي بمسافات قريبة من سطح التربة ولابد من اضافة الاسمدة العضوية لتحسين خواص هذه التربة لتوفير التهوية الملائمة للمجموع الجذري. وبذلك يمكن القول ان التربة المزيجية الجيدة الصرف هي انسب الترب للزراعة على شرط العناية بعمليات التسميد لتعويض الفقد في هذه الاراضي.</a:t>
            </a:r>
          </a:p>
          <a:p>
            <a:pPr marL="0" indent="0" algn="just" rtl="1">
              <a:buNone/>
            </a:pPr>
            <a:endParaRPr lang="en-US" sz="2400" dirty="0">
              <a:cs typeface="+mj-cs"/>
            </a:endParaRPr>
          </a:p>
        </p:txBody>
      </p:sp>
    </p:spTree>
    <p:extLst>
      <p:ext uri="{BB962C8B-B14F-4D97-AF65-F5344CB8AC3E}">
        <p14:creationId xmlns:p14="http://schemas.microsoft.com/office/powerpoint/2010/main" val="1913941270"/>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42820074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endParaRPr lang="ar-IQ" sz="2400" dirty="0" smtClean="0">
              <a:cs typeface="+mj-cs"/>
            </a:endParaRPr>
          </a:p>
          <a:p>
            <a:pPr marL="0" indent="0" algn="just" rtl="1">
              <a:buNone/>
            </a:pPr>
            <a:endParaRPr lang="ar-IQ" sz="2400" dirty="0">
              <a:cs typeface="+mj-cs"/>
            </a:endParaRPr>
          </a:p>
          <a:p>
            <a:pPr marL="0" indent="0" algn="just" rtl="1">
              <a:buNone/>
            </a:pPr>
            <a:r>
              <a:rPr lang="ar-IQ" sz="2400" dirty="0" smtClean="0">
                <a:cs typeface="+mj-cs"/>
              </a:rPr>
              <a:t>       التربة </a:t>
            </a:r>
            <a:r>
              <a:rPr lang="ar-IQ" sz="2400" dirty="0">
                <a:cs typeface="+mj-cs"/>
              </a:rPr>
              <a:t>هي الوسط الذي تنمو فيه النباتات ويتوقف نجاح المحصول الى حد كبير على صفاتها, وتتكون من وسط صلب وسائل وغازي, كما ان هناك عوامل تؤثر في نمو النبات اهمها العناصر الغذائية والمعدنية والماء وحموضة وملوحة التربة فضلا عن حرارة التربة وبعض الصفات الفيزياوية والكيمياوية لها. </a:t>
            </a:r>
            <a:endParaRPr lang="en-US" sz="2400" dirty="0">
              <a:cs typeface="+mj-cs"/>
            </a:endParaRPr>
          </a:p>
        </p:txBody>
      </p:sp>
    </p:spTree>
    <p:extLst>
      <p:ext uri="{BB962C8B-B14F-4D97-AF65-F5344CB8AC3E}">
        <p14:creationId xmlns:p14="http://schemas.microsoft.com/office/powerpoint/2010/main" val="418538033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152400"/>
            <a:ext cx="8229600" cy="6477000"/>
          </a:xfrm>
        </p:spPr>
        <p:txBody>
          <a:bodyPr>
            <a:normAutofit/>
          </a:bodyPr>
          <a:lstStyle/>
          <a:p>
            <a:pPr marL="514350" indent="-514350" algn="just" rtl="1">
              <a:buClr>
                <a:srgbClr val="FF3399"/>
              </a:buClr>
              <a:buFont typeface="+mj-lt"/>
              <a:buAutoNum type="arabicPeriod"/>
            </a:pPr>
            <a:r>
              <a:rPr lang="ar-IQ" sz="2800" b="1" dirty="0" smtClean="0">
                <a:solidFill>
                  <a:schemeClr val="accent2">
                    <a:lumMod val="75000"/>
                  </a:schemeClr>
                </a:solidFill>
                <a:cs typeface="+mj-cs"/>
              </a:rPr>
              <a:t>العناصر </a:t>
            </a:r>
            <a:r>
              <a:rPr lang="ar-IQ" sz="2800" b="1" dirty="0">
                <a:solidFill>
                  <a:schemeClr val="accent2">
                    <a:lumMod val="75000"/>
                  </a:schemeClr>
                </a:solidFill>
                <a:cs typeface="+mj-cs"/>
              </a:rPr>
              <a:t>الغذائية والمعدنية</a:t>
            </a:r>
          </a:p>
          <a:p>
            <a:pPr marL="0" indent="0" algn="just" rtl="1">
              <a:buNone/>
            </a:pPr>
            <a:r>
              <a:rPr lang="ar-IQ" sz="2400" dirty="0" smtClean="0">
                <a:cs typeface="+mj-cs"/>
              </a:rPr>
              <a:t>       الخضر </a:t>
            </a:r>
            <a:r>
              <a:rPr lang="ar-IQ" sz="2400" dirty="0">
                <a:cs typeface="+mj-cs"/>
              </a:rPr>
              <a:t>من النباتات المجهدة للتربة القصيرة العمر لذلك يجب الاعتناء بها وتوفير العناصر الغذائية الضرورية لها اذ ان توفير هذه العناصر او زيادتها يؤدي الى زيادة الانتاج الى حد معين عند توفر العوامل الاخرى الضرورية للنمو وعلى هذا الاساس يمكن تقسيم العناصر الغذائية التي تحتاجها النباتات حسب اهميتها الى:</a:t>
            </a:r>
          </a:p>
          <a:p>
            <a:pPr marL="0" indent="0" algn="just" rtl="1">
              <a:buNone/>
            </a:pPr>
            <a:r>
              <a:rPr lang="ar-IQ" sz="2400" dirty="0" smtClean="0">
                <a:solidFill>
                  <a:srgbClr val="FF3399"/>
                </a:solidFill>
                <a:cs typeface="+mj-cs"/>
              </a:rPr>
              <a:t>أ-</a:t>
            </a:r>
            <a:r>
              <a:rPr lang="ar-IQ" sz="2400" dirty="0" smtClean="0">
                <a:cs typeface="+mj-cs"/>
              </a:rPr>
              <a:t> </a:t>
            </a:r>
            <a:r>
              <a:rPr lang="ar-IQ" sz="2400" dirty="0">
                <a:solidFill>
                  <a:srgbClr val="7030A0"/>
                </a:solidFill>
                <a:cs typeface="+mj-cs"/>
              </a:rPr>
              <a:t>العناصر الرئيسة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Macroelements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rtl="1">
              <a:buNone/>
            </a:pPr>
            <a:r>
              <a:rPr lang="en-US" sz="2400" dirty="0">
                <a:cs typeface="+mj-cs"/>
              </a:rPr>
              <a:t>    </a:t>
            </a:r>
            <a:r>
              <a:rPr lang="ar-IQ" sz="2400" dirty="0">
                <a:cs typeface="+mj-cs"/>
              </a:rPr>
              <a:t>هي العناصر التي يحتاجها النبات بكميات كبيرة وهي ضرورية لتغذية النبات وتشمل  الـ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S,Mg,Ca,K,P,N</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just" rtl="1">
              <a:buNone/>
            </a:pPr>
            <a:r>
              <a:rPr lang="ar-IQ" sz="2400" dirty="0">
                <a:solidFill>
                  <a:srgbClr val="FF3399"/>
                </a:solidFill>
                <a:cs typeface="+mj-cs"/>
              </a:rPr>
              <a:t>ب-</a:t>
            </a:r>
            <a:r>
              <a:rPr lang="ar-IQ" sz="2400" dirty="0">
                <a:cs typeface="+mj-cs"/>
              </a:rPr>
              <a:t> </a:t>
            </a:r>
            <a:r>
              <a:rPr lang="ar-IQ" sz="2400" dirty="0">
                <a:solidFill>
                  <a:srgbClr val="7030A0"/>
                </a:solidFill>
                <a:cs typeface="+mj-cs"/>
              </a:rPr>
              <a:t>العناصر الصغرى (الدقيقة) </a:t>
            </a:r>
            <a:r>
              <a:rPr lang="en-US" sz="2400" dirty="0">
                <a:solidFill>
                  <a:schemeClr val="accent1">
                    <a:lumMod val="75000"/>
                  </a:schemeClr>
                </a:solidFill>
                <a:latin typeface="Times New Roman" panose="02020603050405020304" pitchFamily="18" charset="0"/>
                <a:cs typeface="Times New Roman" panose="02020603050405020304" pitchFamily="18" charset="0"/>
              </a:rPr>
              <a:t>Microelements</a:t>
            </a:r>
          </a:p>
          <a:p>
            <a:pPr marL="0" indent="0" algn="just" rtl="1">
              <a:buNone/>
            </a:pPr>
            <a:r>
              <a:rPr lang="en-US" sz="2400" dirty="0">
                <a:cs typeface="+mj-cs"/>
              </a:rPr>
              <a:t>    </a:t>
            </a:r>
            <a:r>
              <a:rPr lang="ar-IQ" sz="2400" dirty="0">
                <a:cs typeface="+mj-cs"/>
              </a:rPr>
              <a:t>هي العناصر التي يحتاج اليها النبات بكميات قليلة وتشمل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Mo,Cu,Zn,Mn,Fe</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cs typeface="+mj-cs"/>
              </a:rPr>
              <a:t> </a:t>
            </a:r>
          </a:p>
          <a:p>
            <a:pPr marL="0" indent="0" algn="just" rtl="1">
              <a:buNone/>
            </a:pPr>
            <a:r>
              <a:rPr lang="ar-IQ" sz="2400" dirty="0">
                <a:solidFill>
                  <a:srgbClr val="FF3399"/>
                </a:solidFill>
                <a:cs typeface="+mj-cs"/>
              </a:rPr>
              <a:t>ج-</a:t>
            </a:r>
            <a:r>
              <a:rPr lang="ar-IQ" sz="2400" dirty="0">
                <a:cs typeface="+mj-cs"/>
              </a:rPr>
              <a:t>  </a:t>
            </a:r>
            <a:r>
              <a:rPr lang="ar-IQ" sz="2400" dirty="0">
                <a:solidFill>
                  <a:srgbClr val="7030A0"/>
                </a:solidFill>
                <a:cs typeface="+mj-cs"/>
              </a:rPr>
              <a:t>العناصر النادرة (المتناهية الصغر) </a:t>
            </a:r>
            <a:r>
              <a:rPr lang="en-US" sz="2400" dirty="0">
                <a:solidFill>
                  <a:schemeClr val="accent1">
                    <a:lumMod val="75000"/>
                  </a:schemeClr>
                </a:solidFill>
                <a:latin typeface="Times New Roman" panose="02020603050405020304" pitchFamily="18" charset="0"/>
                <a:cs typeface="Times New Roman" panose="02020603050405020304" pitchFamily="18" charset="0"/>
              </a:rPr>
              <a:t>Trace elements</a:t>
            </a:r>
          </a:p>
          <a:p>
            <a:pPr marL="0" indent="0" algn="just" rtl="1">
              <a:buNone/>
            </a:pPr>
            <a:r>
              <a:rPr lang="en-US" sz="2400" dirty="0">
                <a:cs typeface="+mj-cs"/>
              </a:rPr>
              <a:t>    </a:t>
            </a:r>
            <a:r>
              <a:rPr lang="ar-IQ" sz="2400" dirty="0">
                <a:cs typeface="+mj-cs"/>
              </a:rPr>
              <a:t>هي العناصر التي يحتاج اليها النبات بكميات متناهية بالصغر مثل الزئبق </a:t>
            </a:r>
            <a:r>
              <a:rPr lang="en-US" sz="2400" dirty="0">
                <a:solidFill>
                  <a:schemeClr val="accent1">
                    <a:lumMod val="75000"/>
                  </a:schemeClr>
                </a:solidFill>
                <a:latin typeface="Times New Roman" panose="02020603050405020304" pitchFamily="18" charset="0"/>
                <a:cs typeface="Times New Roman" panose="02020603050405020304" pitchFamily="18" charset="0"/>
              </a:rPr>
              <a:t>Hg</a:t>
            </a:r>
            <a:r>
              <a:rPr lang="en-US" sz="2400" dirty="0">
                <a:cs typeface="+mj-cs"/>
              </a:rPr>
              <a:t> </a:t>
            </a:r>
            <a:r>
              <a:rPr lang="ar-IQ" sz="2400" dirty="0">
                <a:cs typeface="+mj-cs"/>
              </a:rPr>
              <a:t>والكادميوم </a:t>
            </a:r>
            <a:r>
              <a:rPr lang="en-US" sz="2400" dirty="0">
                <a:solidFill>
                  <a:schemeClr val="accent1">
                    <a:lumMod val="75000"/>
                  </a:schemeClr>
                </a:solidFill>
                <a:latin typeface="Times New Roman" panose="02020603050405020304" pitchFamily="18" charset="0"/>
                <a:cs typeface="Times New Roman" panose="02020603050405020304" pitchFamily="18" charset="0"/>
              </a:rPr>
              <a:t>Cd</a:t>
            </a:r>
            <a:r>
              <a:rPr lang="en-US" sz="2400" dirty="0">
                <a:cs typeface="+mj-cs"/>
              </a:rPr>
              <a:t> </a:t>
            </a:r>
            <a:r>
              <a:rPr lang="ar-IQ" sz="2400" dirty="0">
                <a:cs typeface="+mj-cs"/>
              </a:rPr>
              <a:t>والصوديوم </a:t>
            </a:r>
            <a:r>
              <a:rPr lang="en-US" sz="2400" dirty="0">
                <a:solidFill>
                  <a:schemeClr val="accent1">
                    <a:lumMod val="75000"/>
                  </a:schemeClr>
                </a:solidFill>
                <a:latin typeface="Times New Roman" panose="02020603050405020304" pitchFamily="18" charset="0"/>
                <a:cs typeface="Times New Roman" panose="02020603050405020304" pitchFamily="18" charset="0"/>
              </a:rPr>
              <a:t>Na</a:t>
            </a:r>
            <a:r>
              <a:rPr lang="en-US" sz="2400" dirty="0">
                <a:cs typeface="+mj-cs"/>
              </a:rPr>
              <a:t>  </a:t>
            </a:r>
            <a:r>
              <a:rPr lang="ar-IQ" sz="2400" dirty="0">
                <a:cs typeface="+mj-cs"/>
              </a:rPr>
              <a:t>والسيزيوم </a:t>
            </a:r>
            <a:r>
              <a:rPr lang="en-US" sz="2400" dirty="0">
                <a:solidFill>
                  <a:schemeClr val="accent1">
                    <a:lumMod val="75000"/>
                  </a:schemeClr>
                </a:solidFill>
                <a:latin typeface="Times New Roman" panose="02020603050405020304" pitchFamily="18" charset="0"/>
                <a:cs typeface="Times New Roman" panose="02020603050405020304" pitchFamily="18" charset="0"/>
              </a:rPr>
              <a:t>Cs</a:t>
            </a:r>
            <a:r>
              <a:rPr lang="en-US" sz="2400" dirty="0">
                <a:cs typeface="+mj-cs"/>
              </a:rPr>
              <a:t> </a:t>
            </a:r>
            <a:r>
              <a:rPr lang="ar-IQ" sz="2400" dirty="0">
                <a:cs typeface="+mj-cs"/>
              </a:rPr>
              <a:t>والراديوم </a:t>
            </a:r>
            <a:r>
              <a:rPr lang="en-US" sz="2400" dirty="0">
                <a:solidFill>
                  <a:schemeClr val="accent1">
                    <a:lumMod val="75000"/>
                  </a:schemeClr>
                </a:solidFill>
                <a:latin typeface="Times New Roman" panose="02020603050405020304" pitchFamily="18" charset="0"/>
                <a:cs typeface="Times New Roman" panose="02020603050405020304" pitchFamily="18" charset="0"/>
              </a:rPr>
              <a:t>Ra</a:t>
            </a:r>
            <a:r>
              <a:rPr lang="en-US" sz="2400" dirty="0">
                <a:cs typeface="+mj-cs"/>
              </a:rPr>
              <a:t> </a:t>
            </a:r>
            <a:r>
              <a:rPr lang="ar-IQ" sz="2400" dirty="0">
                <a:cs typeface="+mj-cs"/>
              </a:rPr>
              <a:t>واليود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I</a:t>
            </a:r>
            <a:r>
              <a:rPr lang="ar-IQ"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64672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لقد </a:t>
            </a:r>
            <a:r>
              <a:rPr lang="ar-IQ" sz="2400" dirty="0">
                <a:cs typeface="+mj-cs"/>
              </a:rPr>
              <a:t>ذكرت جميع الابحاث ان النبات يحتوي على جميع العناصر المعدنية السابقة بنسب مختلفة حسب نوع النبات وطبيعة نموه. كما انها موجودة ايضا في مختلف الترب وبنسب مختلفة ويتوقف وجودها على عدة عوامل </a:t>
            </a:r>
            <a:r>
              <a:rPr lang="ar-IQ" sz="2400" dirty="0" smtClean="0">
                <a:cs typeface="+mj-cs"/>
              </a:rPr>
              <a:t>هي:</a:t>
            </a:r>
          </a:p>
          <a:p>
            <a:pPr marL="457200" indent="-457200" algn="just" rtl="1">
              <a:buClr>
                <a:srgbClr val="FF3399"/>
              </a:buClr>
              <a:buFont typeface="+mj-lt"/>
              <a:buAutoNum type="arabicPeriod"/>
            </a:pPr>
            <a:r>
              <a:rPr lang="ar-IQ" sz="2400" dirty="0" smtClean="0">
                <a:cs typeface="+mj-cs"/>
              </a:rPr>
              <a:t>الكميات </a:t>
            </a:r>
            <a:r>
              <a:rPr lang="ar-IQ" sz="2400" dirty="0">
                <a:cs typeface="+mj-cs"/>
              </a:rPr>
              <a:t>التي تضاف بصورة اسمدة </a:t>
            </a:r>
            <a:r>
              <a:rPr lang="ar-IQ" sz="2400" dirty="0" smtClean="0">
                <a:cs typeface="+mj-cs"/>
              </a:rPr>
              <a:t>تجارية.</a:t>
            </a:r>
          </a:p>
          <a:p>
            <a:pPr marL="457200" indent="-457200" algn="just" rtl="1">
              <a:buClr>
                <a:srgbClr val="FF3399"/>
              </a:buClr>
              <a:buFont typeface="+mj-lt"/>
              <a:buAutoNum type="arabicPeriod"/>
            </a:pPr>
            <a:r>
              <a:rPr lang="ar-IQ" sz="2400" dirty="0" smtClean="0">
                <a:cs typeface="+mj-cs"/>
              </a:rPr>
              <a:t>ما </a:t>
            </a:r>
            <a:r>
              <a:rPr lang="ar-IQ" sz="2400" dirty="0">
                <a:cs typeface="+mj-cs"/>
              </a:rPr>
              <a:t>ينتج من تحلل المركبات </a:t>
            </a:r>
            <a:r>
              <a:rPr lang="ar-IQ" sz="2400" dirty="0" smtClean="0">
                <a:cs typeface="+mj-cs"/>
              </a:rPr>
              <a:t>العضوية.</a:t>
            </a:r>
          </a:p>
          <a:p>
            <a:pPr marL="457200" indent="-457200" algn="just" rtl="1">
              <a:buClr>
                <a:srgbClr val="FF3399"/>
              </a:buClr>
              <a:buFont typeface="+mj-lt"/>
              <a:buAutoNum type="arabicPeriod"/>
            </a:pPr>
            <a:r>
              <a:rPr lang="ar-IQ" sz="2400" dirty="0" smtClean="0">
                <a:cs typeface="+mj-cs"/>
              </a:rPr>
              <a:t> نشاط </a:t>
            </a:r>
            <a:r>
              <a:rPr lang="ar-IQ" sz="2400" dirty="0">
                <a:cs typeface="+mj-cs"/>
              </a:rPr>
              <a:t>الاحياء الدقيقة في التربة ومنها بكتريا التأزت التي تستبدل الأوزت الجوي او النتروجين. </a:t>
            </a:r>
            <a:endParaRPr lang="en-US" sz="2400" dirty="0">
              <a:cs typeface="+mj-cs"/>
            </a:endParaRPr>
          </a:p>
        </p:txBody>
      </p:sp>
    </p:spTree>
    <p:extLst>
      <p:ext uri="{BB962C8B-B14F-4D97-AF65-F5344CB8AC3E}">
        <p14:creationId xmlns:p14="http://schemas.microsoft.com/office/powerpoint/2010/main" val="335086293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smtClean="0">
                <a:cs typeface="+mj-cs"/>
              </a:rPr>
              <a:t>       ويمكن </a:t>
            </a:r>
            <a:r>
              <a:rPr lang="ar-IQ" sz="2400" dirty="0">
                <a:cs typeface="+mj-cs"/>
              </a:rPr>
              <a:t>تلخيص الأهمية الفسيولوجية للعناصر الغذائية بالنسبة للنبات كالآتي:  </a:t>
            </a:r>
          </a:p>
          <a:p>
            <a:pPr marL="457200" indent="-457200" algn="just" rtl="1">
              <a:buClr>
                <a:srgbClr val="FF3399"/>
              </a:buClr>
              <a:buFont typeface="+mj-lt"/>
              <a:buAutoNum type="arabicPeriod"/>
            </a:pPr>
            <a:r>
              <a:rPr lang="ar-IQ" sz="2400" dirty="0" smtClean="0">
                <a:cs typeface="+mj-cs"/>
              </a:rPr>
              <a:t>كل </a:t>
            </a:r>
            <a:r>
              <a:rPr lang="ar-IQ" sz="2400" dirty="0">
                <a:cs typeface="+mj-cs"/>
              </a:rPr>
              <a:t>عملية فسلجية في النبات لا تخلو من اشتراك واحد او اكثر من العناصر السابقة. </a:t>
            </a:r>
          </a:p>
          <a:p>
            <a:pPr marL="457200" indent="-457200" algn="just" rtl="1">
              <a:buClr>
                <a:srgbClr val="FF3399"/>
              </a:buClr>
              <a:buFont typeface="+mj-lt"/>
              <a:buAutoNum type="arabicPeriod"/>
            </a:pPr>
            <a:r>
              <a:rPr lang="ar-IQ" sz="2400" dirty="0" smtClean="0">
                <a:cs typeface="+mj-cs"/>
              </a:rPr>
              <a:t>تعد </a:t>
            </a:r>
            <a:r>
              <a:rPr lang="ar-IQ" sz="2400" dirty="0">
                <a:cs typeface="+mj-cs"/>
              </a:rPr>
              <a:t>العناصر المعدنية ضرورية لبناء البروتوبلازم للاجزاء الخلوية الاخرى. </a:t>
            </a:r>
          </a:p>
          <a:p>
            <a:pPr marL="457200" indent="-457200" algn="just" rtl="1">
              <a:buClr>
                <a:srgbClr val="FF3399"/>
              </a:buClr>
              <a:buFont typeface="+mj-lt"/>
              <a:buAutoNum type="arabicPeriod"/>
            </a:pPr>
            <a:r>
              <a:rPr lang="ar-IQ" sz="2400" dirty="0" smtClean="0">
                <a:cs typeface="+mj-cs"/>
              </a:rPr>
              <a:t>تدخل </a:t>
            </a:r>
            <a:r>
              <a:rPr lang="ar-IQ" sz="2400" dirty="0">
                <a:cs typeface="+mj-cs"/>
              </a:rPr>
              <a:t>في تركيب الانزيمات التي تعد عوامل مساعدة  وضرورية لاتمام العمليات الفسيولوجية في النبات.</a:t>
            </a:r>
          </a:p>
          <a:p>
            <a:pPr marL="457200" indent="-457200" algn="just" rtl="1">
              <a:buClr>
                <a:srgbClr val="FF3399"/>
              </a:buClr>
              <a:buFont typeface="+mj-lt"/>
              <a:buAutoNum type="arabicPeriod"/>
            </a:pPr>
            <a:r>
              <a:rPr lang="ar-IQ" sz="2400" dirty="0" smtClean="0">
                <a:cs typeface="+mj-cs"/>
              </a:rPr>
              <a:t>تدخل </a:t>
            </a:r>
            <a:r>
              <a:rPr lang="ar-IQ" sz="2400" dirty="0">
                <a:cs typeface="+mj-cs"/>
              </a:rPr>
              <a:t>في عملية تبادل الغذاء مكونة الخواص الأزموزية للعصير الخلوي.</a:t>
            </a:r>
          </a:p>
          <a:p>
            <a:pPr marL="457200" indent="-457200" algn="just" rtl="1">
              <a:buClr>
                <a:srgbClr val="FF3399"/>
              </a:buClr>
              <a:buFont typeface="+mj-lt"/>
              <a:buAutoNum type="arabicPeriod"/>
            </a:pPr>
            <a:endParaRPr lang="en-US" sz="2400" dirty="0">
              <a:cs typeface="+mj-cs"/>
            </a:endParaRPr>
          </a:p>
        </p:txBody>
      </p:sp>
    </p:spTree>
    <p:extLst>
      <p:ext uri="{BB962C8B-B14F-4D97-AF65-F5344CB8AC3E}">
        <p14:creationId xmlns:p14="http://schemas.microsoft.com/office/powerpoint/2010/main" val="81160937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IQ" sz="2400" dirty="0">
                <a:cs typeface="+mj-cs"/>
              </a:rPr>
              <a:t> </a:t>
            </a:r>
            <a:r>
              <a:rPr lang="ar-IQ" sz="2400" dirty="0" smtClean="0">
                <a:cs typeface="+mj-cs"/>
              </a:rPr>
              <a:t>       </a:t>
            </a:r>
          </a:p>
          <a:p>
            <a:pPr marL="0" indent="0" algn="just" rtl="1">
              <a:buNone/>
            </a:pPr>
            <a:endParaRPr lang="ar-IQ" sz="2400" dirty="0">
              <a:cs typeface="+mj-cs"/>
            </a:endParaRPr>
          </a:p>
          <a:p>
            <a:pPr marL="0" indent="0" algn="just" rtl="1">
              <a:buNone/>
            </a:pPr>
            <a:r>
              <a:rPr lang="ar-IQ" sz="2400" dirty="0" smtClean="0">
                <a:cs typeface="+mj-cs"/>
              </a:rPr>
              <a:t>       ويمكن </a:t>
            </a:r>
            <a:r>
              <a:rPr lang="ar-IQ" sz="2400" dirty="0">
                <a:cs typeface="+mj-cs"/>
              </a:rPr>
              <a:t>التعرف على حاجة محاصيل الخضر للتسميد من اعراض نقص العناصر إذ تظهر تلك الاعراض بصفة خاصة وقت التزهير والاثمار بسبب زيادة احتياجات النباتات الى العناصر الغذائية خلال تلك الفترة وبالمقارنة بفصل الصيف فان اعراض نقص العناصر لا تظهر بوضوح خلال فصل الشتاء بسبب بطء النمو وتلعب العناصر الكبرى دور كبير في عمليات نمو وتطور محاصيل الخضر . ومن العناصر التي تشترك في ظهور اعراض نقصها على الاوراق المسنة هي </a:t>
            </a:r>
            <a:r>
              <a:rPr lang="ar-IQ" sz="2400" dirty="0" smtClean="0">
                <a:cs typeface="+mj-cs"/>
              </a:rPr>
              <a:t> </a:t>
            </a:r>
            <a:r>
              <a:rPr lang="en-US" sz="2400" dirty="0">
                <a:cs typeface="+mj-cs"/>
              </a:rPr>
              <a:t>.</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Cu,S,Ca,Mg,K,P,N</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20337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4323</Words>
  <Application>Microsoft Office PowerPoint</Application>
  <PresentationFormat>On-screen Show (4:3)</PresentationFormat>
  <Paragraphs>200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vt:lpstr>
      <vt:lpstr>.</vt:lpstr>
      <vt:lpstr>ثانياً: العوامل الارضية (عوامل التربة) </vt:lpstr>
      <vt:lpstr>PowerPoint Presentation</vt:lpstr>
      <vt:lpstr>PowerPoint Presentation</vt:lpstr>
      <vt:lpstr>.</vt:lpstr>
      <vt:lpstr>PowerPoint Presentation</vt:lpstr>
      <vt:lpstr>PowerPoint Presentation</vt:lpstr>
      <vt:lpstr>PowerPoint Presentation</vt:lpstr>
      <vt:lpstr>.</vt:lpstr>
      <vt:lpstr>PowerPoint Presentation</vt:lpstr>
      <vt:lpstr>.</vt:lpstr>
      <vt:lpstr>.</vt:lpstr>
      <vt:lpstr>PowerPoint Presentation</vt:lpstr>
      <vt:lpstr>PowerPoint Presentation</vt:lpstr>
      <vt:lpstr>.</vt:lpstr>
      <vt:lpstr>PowerPoint Presentation</vt:lpstr>
      <vt:lpstr>.</vt:lpstr>
      <vt:lpstr>PowerPoint Presentation</vt:lpstr>
      <vt:lpstr>.</vt:lpstr>
      <vt:lpstr>PowerPoint Presentation</vt:lpstr>
      <vt:lpstr>.</vt:lpstr>
      <vt:lpstr>.</vt:lpstr>
      <vt:lpstr>PowerPoint Presentation</vt:lpstr>
      <vt:lpstr>.</vt:lpstr>
      <vt:lpstr>.</vt:lpstr>
      <vt:lpstr>.</vt:lpstr>
      <vt:lpstr>PowerPoint Presentation</vt:lpstr>
      <vt:lpstr>PowerPoint Presentation</vt:lpstr>
      <vt:lpstr>.</vt:lpstr>
      <vt:lpstr>.</vt:lpstr>
      <vt:lpstr>PowerPoint Presentation</vt:lpstr>
      <vt:lpstr>ثالثاً: العوامل الداخلية (منظمات النمو الداخلية) </vt:lpstr>
      <vt:lpstr>.</vt:lpstr>
      <vt:lpstr>.</vt:lpstr>
      <vt:lpstr>.</vt:lpstr>
      <vt:lpstr>.</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46</cp:revision>
  <dcterms:created xsi:type="dcterms:W3CDTF">2006-08-16T00:00:00Z</dcterms:created>
  <dcterms:modified xsi:type="dcterms:W3CDTF">2012-06-02T21:43:07Z</dcterms:modified>
</cp:coreProperties>
</file>